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51" r:id="rId1"/>
    <p:sldMasterId id="2147485463" r:id="rId2"/>
  </p:sldMasterIdLst>
  <p:notesMasterIdLst>
    <p:notesMasterId r:id="rId66"/>
  </p:notesMasterIdLst>
  <p:sldIdLst>
    <p:sldId id="644" r:id="rId3"/>
    <p:sldId id="788" r:id="rId4"/>
    <p:sldId id="846" r:id="rId5"/>
    <p:sldId id="847" r:id="rId6"/>
    <p:sldId id="848" r:id="rId7"/>
    <p:sldId id="852" r:id="rId8"/>
    <p:sldId id="850" r:id="rId9"/>
    <p:sldId id="851" r:id="rId10"/>
    <p:sldId id="812" r:id="rId11"/>
    <p:sldId id="796" r:id="rId12"/>
    <p:sldId id="814" r:id="rId13"/>
    <p:sldId id="877" r:id="rId14"/>
    <p:sldId id="787" r:id="rId15"/>
    <p:sldId id="918" r:id="rId16"/>
    <p:sldId id="923" r:id="rId17"/>
    <p:sldId id="810" r:id="rId18"/>
    <p:sldId id="807" r:id="rId19"/>
    <p:sldId id="880" r:id="rId20"/>
    <p:sldId id="818" r:id="rId21"/>
    <p:sldId id="922" r:id="rId22"/>
    <p:sldId id="884" r:id="rId23"/>
    <p:sldId id="913" r:id="rId24"/>
    <p:sldId id="907" r:id="rId25"/>
    <p:sldId id="912" r:id="rId26"/>
    <p:sldId id="909" r:id="rId27"/>
    <p:sldId id="915" r:id="rId28"/>
    <p:sldId id="911" r:id="rId29"/>
    <p:sldId id="885" r:id="rId30"/>
    <p:sldId id="886" r:id="rId31"/>
    <p:sldId id="887" r:id="rId32"/>
    <p:sldId id="888" r:id="rId33"/>
    <p:sldId id="889" r:id="rId34"/>
    <p:sldId id="890" r:id="rId35"/>
    <p:sldId id="891" r:id="rId36"/>
    <p:sldId id="892" r:id="rId37"/>
    <p:sldId id="895" r:id="rId38"/>
    <p:sldId id="896" r:id="rId39"/>
    <p:sldId id="919" r:id="rId40"/>
    <p:sldId id="897" r:id="rId41"/>
    <p:sldId id="898" r:id="rId42"/>
    <p:sldId id="899" r:id="rId43"/>
    <p:sldId id="916" r:id="rId44"/>
    <p:sldId id="901" r:id="rId45"/>
    <p:sldId id="902" r:id="rId46"/>
    <p:sldId id="903" r:id="rId47"/>
    <p:sldId id="920" r:id="rId48"/>
    <p:sldId id="917" r:id="rId49"/>
    <p:sldId id="924" r:id="rId50"/>
    <p:sldId id="925" r:id="rId51"/>
    <p:sldId id="906" r:id="rId52"/>
    <p:sldId id="921" r:id="rId53"/>
    <p:sldId id="819" r:id="rId54"/>
    <p:sldId id="822" r:id="rId55"/>
    <p:sldId id="824" r:id="rId56"/>
    <p:sldId id="831" r:id="rId57"/>
    <p:sldId id="832" r:id="rId58"/>
    <p:sldId id="841" r:id="rId59"/>
    <p:sldId id="842" r:id="rId60"/>
    <p:sldId id="843" r:id="rId61"/>
    <p:sldId id="844" r:id="rId62"/>
    <p:sldId id="845" r:id="rId63"/>
    <p:sldId id="881" r:id="rId64"/>
    <p:sldId id="882" r:id="rId6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DEB05C"/>
    <a:srgbClr val="91DB85"/>
    <a:srgbClr val="920000"/>
    <a:srgbClr val="6E1402"/>
    <a:srgbClr val="554E1B"/>
    <a:srgbClr val="57C58B"/>
    <a:srgbClr val="6DC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8" autoAdjust="0"/>
    <p:restoredTop sz="88739" autoAdjust="0"/>
  </p:normalViewPr>
  <p:slideViewPr>
    <p:cSldViewPr>
      <p:cViewPr>
        <p:scale>
          <a:sx n="90" d="100"/>
          <a:sy n="90" d="100"/>
        </p:scale>
        <p:origin x="-32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27684"/>
    </p:cViewPr>
  </p:sorterViewPr>
  <p:notesViewPr>
    <p:cSldViewPr>
      <p:cViewPr varScale="1">
        <p:scale>
          <a:sx n="39" d="100"/>
          <a:sy n="39" d="100"/>
        </p:scale>
        <p:origin x="-219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8E1F4C-8249-49AE-B28C-E3164529373D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E66139-581E-432E-AB5C-E1659D04F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389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E1DB86-213B-4DF0-BBA3-440540F87BD8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4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26456-397F-4FD4-8C2F-CC8128D17576}" type="slidenum">
              <a:rPr lang="ru-RU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26456-397F-4FD4-8C2F-CC8128D17576}" type="slidenum">
              <a:rPr lang="ru-RU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1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800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080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66139-581E-432E-AB5C-E1659D04F84F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89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66139-581E-432E-AB5C-E1659D04F84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70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8A1A7A-232D-4FCD-95B6-4B4416B24D92}" type="slidenum">
              <a:rPr lang="ru-RU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z="33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6CB29F-9B5E-409A-ABCA-60AC04417B9D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37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Постановка диагноза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51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71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19B524-87B3-43DB-88AF-B5FBE47B2B9E}" type="slidenum">
              <a:rPr lang="ru-RU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2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83B587-7E1C-4503-ACA4-22134E7C2233}" type="slidenum">
              <a:rPr lang="ru-RU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26456-397F-4FD4-8C2F-CC8128D17576}" type="slidenum">
              <a:rPr lang="ru-RU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85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52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5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15A6AD-901A-4770-A8D5-D19D93B0DE8F}" type="slidenum">
              <a:rPr lang="ru-RU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7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1AF04-968F-49ED-8AF4-98BA05F740BC}" type="slidenum">
              <a:rPr lang="ru-RU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66139-581E-432E-AB5C-E1659D04F84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3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0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45D644-DB35-4012-8E81-CA292A9B6F71}" type="slidenum">
              <a:rPr lang="ru-RU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66139-581E-432E-AB5C-E1659D04F84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7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E744A-FE1B-4965-8532-70BA0CD68E4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40 w 1722"/>
                <a:gd name="T1" fmla="*/ 33 h 66"/>
                <a:gd name="T2" fmla="*/ 154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40 w 1722"/>
                <a:gd name="T9" fmla="*/ 33 h 66"/>
                <a:gd name="T10" fmla="*/ 154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84 w 975"/>
                <a:gd name="T1" fmla="*/ 48 h 101"/>
                <a:gd name="T2" fmla="*/ 88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84 w 975"/>
                <a:gd name="T9" fmla="*/ 48 h 101"/>
                <a:gd name="T10" fmla="*/ 88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5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59 w 2141"/>
                <a:gd name="T7" fmla="*/ 0 h 198"/>
                <a:gd name="T8" fmla="*/ 195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71 w 2517"/>
                <a:gd name="T1" fmla="*/ 276 h 276"/>
                <a:gd name="T2" fmla="*/ 2244 w 2517"/>
                <a:gd name="T3" fmla="*/ 204 h 276"/>
                <a:gd name="T4" fmla="*/ 2023 w 2517"/>
                <a:gd name="T5" fmla="*/ 0 h 276"/>
                <a:gd name="T6" fmla="*/ 0 w 2517"/>
                <a:gd name="T7" fmla="*/ 276 h 276"/>
                <a:gd name="T8" fmla="*/ 1971 w 2517"/>
                <a:gd name="T9" fmla="*/ 276 h 276"/>
                <a:gd name="T10" fmla="*/ 197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3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38 w 729"/>
                <a:gd name="T7" fmla="*/ 240 h 240"/>
                <a:gd name="T8" fmla="*/ 63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38 w 729"/>
                <a:gd name="T1" fmla="*/ 318 h 318"/>
                <a:gd name="T2" fmla="*/ 63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38 w 729"/>
                <a:gd name="T9" fmla="*/ 318 h 318"/>
                <a:gd name="T10" fmla="*/ 63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2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829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0829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28FA4-669C-4E8E-86D7-63E76A5FDC10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A6EB-357C-40D1-9CC9-422FE6A63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56199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81779-F884-4A90-8779-1886BC94654A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9DCEB-E57E-4CD7-83AE-A10A7F27F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1802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6B3D-D19C-4D84-87EF-5A4AEEAC0247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7D9D5-ED69-49B7-B9E4-D01B0765F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1012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28 w 1722"/>
                <a:gd name="T1" fmla="*/ 33 h 66"/>
                <a:gd name="T2" fmla="*/ 152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28 w 1722"/>
                <a:gd name="T9" fmla="*/ 33 h 66"/>
                <a:gd name="T10" fmla="*/ 152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78 w 975"/>
                <a:gd name="T1" fmla="*/ 48 h 101"/>
                <a:gd name="T2" fmla="*/ 87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78 w 975"/>
                <a:gd name="T9" fmla="*/ 48 h 101"/>
                <a:gd name="T10" fmla="*/ 87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4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47 w 2141"/>
                <a:gd name="T7" fmla="*/ 0 h 198"/>
                <a:gd name="T8" fmla="*/ 194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59 w 2517"/>
                <a:gd name="T1" fmla="*/ 276 h 276"/>
                <a:gd name="T2" fmla="*/ 2226 w 2517"/>
                <a:gd name="T3" fmla="*/ 204 h 276"/>
                <a:gd name="T4" fmla="*/ 2011 w 2517"/>
                <a:gd name="T5" fmla="*/ 0 h 276"/>
                <a:gd name="T6" fmla="*/ 0 w 2517"/>
                <a:gd name="T7" fmla="*/ 276 h 276"/>
                <a:gd name="T8" fmla="*/ 1959 w 2517"/>
                <a:gd name="T9" fmla="*/ 276 h 276"/>
                <a:gd name="T10" fmla="*/ 195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3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32 w 729"/>
                <a:gd name="T7" fmla="*/ 240 h 240"/>
                <a:gd name="T8" fmla="*/ 63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32 w 729"/>
                <a:gd name="T1" fmla="*/ 318 h 318"/>
                <a:gd name="T2" fmla="*/ 63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32 w 729"/>
                <a:gd name="T9" fmla="*/ 318 h 318"/>
                <a:gd name="T10" fmla="*/ 63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1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829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0829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410BC-F1FB-47CA-BA11-EC793662C758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E033-E11D-42EF-90D7-8D4111F6D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11504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D07CA-A3C1-4DB1-A560-24B918E96A40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C1E2-54E1-4DBD-AF32-1C96A7075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48767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030AA-F119-44A8-A1CE-4ADFEDE0AFA1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09E7-58DA-4276-B6A9-81AF5277D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647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1B16B-811A-4537-9844-0078E1866B55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D2A97-2F80-41E4-B9BC-158047178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5369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6412A-8C36-47B9-AC36-9F186872A128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AFB4-9B6C-4F55-9C71-54061B161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833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EC940-1A0F-414C-BC7A-4342B8126422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0D2C5-D6E1-4064-8F63-8710349C3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390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3DE12-59B7-4180-8563-6667ADAE6E1C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866D1-BB92-493F-8CBD-DE5CA0EF3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66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3183B-9B92-4561-B115-79A5A6AB8E01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41886-4E63-4A9E-B7F0-2632D0BF3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03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1B57-BB67-4AAA-B4EF-A7A5014CB89C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4C3B-4B58-4748-89E7-6BC9645BB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4369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F466E-3DF1-42EE-BD62-5C4B1E1991C1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DA45-F4A5-4F4E-83E3-38259F0CA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3060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3E2E5-4575-4B7C-A374-F49246FF1216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C9C5-4130-4647-B4D1-91417F35D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16420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5953-A40B-42B1-A454-6AC78B048958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BD100-CE4B-4EF1-9778-4D89313CB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597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54C8E-1C59-43FD-83FB-9DA0DCD6D530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039F-1120-45ED-AAAA-393F1E10F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686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252B9-3990-4C0E-AF49-D1C6C04F9F14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3AFA4-6B6C-4F58-9B0E-FD3E8A918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373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6709-385C-44B8-AEE6-017C02093109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D2D8-3DC4-4F99-AE27-E3637126C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320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2AA51-705C-41F8-88BE-514AFF1A9F2A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89BD-1A43-484E-A8E6-CA5A40FC1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309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638DD-7012-4544-8FD4-B573E30819DB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50263-C0BD-49F5-A628-5759B21BB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7553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ED9A0-4FEC-41B7-8C9D-BD1FC1856318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79AC5-504A-4995-BC7C-2EBF0A661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8388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AD940-1AB4-4243-9483-510E61BEBDB8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DAA7B-08CD-4FD6-9E9B-E3D4CF1D4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264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60723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3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3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40 w 1722"/>
                <a:gd name="T1" fmla="*/ 33 h 66"/>
                <a:gd name="T2" fmla="*/ 154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40 w 1722"/>
                <a:gd name="T9" fmla="*/ 33 h 66"/>
                <a:gd name="T10" fmla="*/ 154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3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84 w 975"/>
                <a:gd name="T1" fmla="*/ 48 h 101"/>
                <a:gd name="T2" fmla="*/ 88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84 w 975"/>
                <a:gd name="T9" fmla="*/ 48 h 101"/>
                <a:gd name="T10" fmla="*/ 88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5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59 w 2141"/>
                <a:gd name="T7" fmla="*/ 0 h 198"/>
                <a:gd name="T8" fmla="*/ 195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71 w 2517"/>
                <a:gd name="T1" fmla="*/ 276 h 276"/>
                <a:gd name="T2" fmla="*/ 2244 w 2517"/>
                <a:gd name="T3" fmla="*/ 204 h 276"/>
                <a:gd name="T4" fmla="*/ 2023 w 2517"/>
                <a:gd name="T5" fmla="*/ 0 h 276"/>
                <a:gd name="T6" fmla="*/ 0 w 2517"/>
                <a:gd name="T7" fmla="*/ 276 h 276"/>
                <a:gd name="T8" fmla="*/ 1971 w 2517"/>
                <a:gd name="T9" fmla="*/ 276 h 276"/>
                <a:gd name="T10" fmla="*/ 197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3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38 w 729"/>
                <a:gd name="T7" fmla="*/ 240 h 240"/>
                <a:gd name="T8" fmla="*/ 63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38 w 729"/>
                <a:gd name="T1" fmla="*/ 318 h 318"/>
                <a:gd name="T2" fmla="*/ 63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38 w 729"/>
                <a:gd name="T9" fmla="*/ 318 h 318"/>
                <a:gd name="T10" fmla="*/ 63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4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5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5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5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2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6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6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7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60727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727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727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727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727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9BBFC62-7CBC-4CFD-BD2C-71064A1FE990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0727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727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DB12BEE-62D8-4444-A5FD-D7DF7E5CC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3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52" r:id="rId1"/>
    <p:sldLayoutId id="2147485453" r:id="rId2"/>
    <p:sldLayoutId id="2147485454" r:id="rId3"/>
    <p:sldLayoutId id="2147485455" r:id="rId4"/>
    <p:sldLayoutId id="2147485456" r:id="rId5"/>
    <p:sldLayoutId id="2147485457" r:id="rId6"/>
    <p:sldLayoutId id="2147485458" r:id="rId7"/>
    <p:sldLayoutId id="2147485459" r:id="rId8"/>
    <p:sldLayoutId id="2147485460" r:id="rId9"/>
    <p:sldLayoutId id="2147485461" r:id="rId10"/>
    <p:sldLayoutId id="214748546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60723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3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3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49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28 w 1722"/>
                <a:gd name="T1" fmla="*/ 33 h 66"/>
                <a:gd name="T2" fmla="*/ 152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28 w 1722"/>
                <a:gd name="T9" fmla="*/ 33 h 66"/>
                <a:gd name="T10" fmla="*/ 152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3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49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78 w 975"/>
                <a:gd name="T1" fmla="*/ 48 h 101"/>
                <a:gd name="T2" fmla="*/ 87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78 w 975"/>
                <a:gd name="T9" fmla="*/ 48 h 101"/>
                <a:gd name="T10" fmla="*/ 87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049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4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47 w 2141"/>
                <a:gd name="T7" fmla="*/ 0 h 198"/>
                <a:gd name="T8" fmla="*/ 194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49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59 w 2517"/>
                <a:gd name="T1" fmla="*/ 276 h 276"/>
                <a:gd name="T2" fmla="*/ 2226 w 2517"/>
                <a:gd name="T3" fmla="*/ 204 h 276"/>
                <a:gd name="T4" fmla="*/ 2011 w 2517"/>
                <a:gd name="T5" fmla="*/ 0 h 276"/>
                <a:gd name="T6" fmla="*/ 0 w 2517"/>
                <a:gd name="T7" fmla="*/ 276 h 276"/>
                <a:gd name="T8" fmla="*/ 1959 w 2517"/>
                <a:gd name="T9" fmla="*/ 276 h 276"/>
                <a:gd name="T10" fmla="*/ 195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49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3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32 w 729"/>
                <a:gd name="T7" fmla="*/ 240 h 240"/>
                <a:gd name="T8" fmla="*/ 63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50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32 w 729"/>
                <a:gd name="T1" fmla="*/ 318 h 318"/>
                <a:gd name="T2" fmla="*/ 63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32 w 729"/>
                <a:gd name="T9" fmla="*/ 318 h 318"/>
                <a:gd name="T10" fmla="*/ 63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4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4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50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5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50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5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51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5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5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51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1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6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51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60726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6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727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52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60727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727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727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727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727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CE3C078-4456-4767-BC6A-4F3012CA23C5}" type="datetimeFigureOut">
              <a:rPr lang="ru-RU"/>
              <a:pPr>
                <a:defRPr/>
              </a:pPr>
              <a:t>01.12.2014</a:t>
            </a:fld>
            <a:endParaRPr lang="ru-RU"/>
          </a:p>
        </p:txBody>
      </p:sp>
      <p:sp>
        <p:nvSpPr>
          <p:cNvPr id="60727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727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55A9786-ED8D-4169-95D4-74DAA3B9E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08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64" r:id="rId1"/>
    <p:sldLayoutId id="2147485465" r:id="rId2"/>
    <p:sldLayoutId id="2147485466" r:id="rId3"/>
    <p:sldLayoutId id="2147485467" r:id="rId4"/>
    <p:sldLayoutId id="2147485468" r:id="rId5"/>
    <p:sldLayoutId id="2147485469" r:id="rId6"/>
    <p:sldLayoutId id="2147485470" r:id="rId7"/>
    <p:sldLayoutId id="2147485471" r:id="rId8"/>
    <p:sldLayoutId id="2147485472" r:id="rId9"/>
    <p:sldLayoutId id="2147485473" r:id="rId10"/>
    <p:sldLayoutId id="214748547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0%D0%B0%D1%86%D0%B8%D0%BE%D0%BD%D0%B0%D0%BB%D0%B8%D0%B7%D0%BC_(%D1%84%D0%B8%D0%BB%D0%BE%D1%81%D0%BE%D1%84%D0%B8%D1%8F)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u.wikipedia.org/wiki/%D0%9F%D0%BE%D1%81%D1%82%D1%87%D0%B5%D0%BB%D0%BE%D0%B2%D0%B5%D0%B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3813" y="1"/>
            <a:ext cx="9036050" cy="6741367"/>
          </a:xfrm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3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Семья и зависимое поведение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sz="4000" b="1" dirty="0" smtClean="0">
                <a:latin typeface="Constantia" pitchFamily="18" charset="0"/>
              </a:rPr>
              <a:t/>
            </a:r>
            <a:br>
              <a:rPr lang="en-US" sz="4000" b="1" dirty="0" smtClean="0">
                <a:latin typeface="Constantia" pitchFamily="18" charset="0"/>
              </a:rPr>
            </a:br>
            <a:r>
              <a:rPr lang="ru-RU" sz="2400" b="1" dirty="0" err="1" smtClean="0">
                <a:latin typeface="Constantia" pitchFamily="18" charset="0"/>
              </a:rPr>
              <a:t>Лободин</a:t>
            </a:r>
            <a:r>
              <a:rPr lang="ru-RU" sz="2400" b="1" dirty="0" smtClean="0">
                <a:latin typeface="Constantia" pitchFamily="18" charset="0"/>
              </a:rPr>
              <a:t> Владимир Тихонович</a:t>
            </a:r>
            <a:br>
              <a:rPr lang="ru-RU" sz="2400" b="1" dirty="0" smtClean="0">
                <a:latin typeface="Constantia" pitchFamily="18" charset="0"/>
              </a:rPr>
            </a:br>
            <a:r>
              <a:rPr lang="ru-RU" sz="2400" b="1" dirty="0" smtClean="0">
                <a:latin typeface="Constantia" pitchFamily="18" charset="0"/>
              </a:rPr>
              <a:t>ЛОИРО, кандидат педагогических, наук, доцент </a:t>
            </a:r>
            <a:br>
              <a:rPr lang="ru-RU" sz="2400" b="1" dirty="0" smtClean="0">
                <a:latin typeface="Constantia" pitchFamily="18" charset="0"/>
              </a:rPr>
            </a:br>
            <a:endParaRPr lang="ru-RU" sz="2400" dirty="0" smtClean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01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Pictures\открытки\Шкала\компа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" y="-27384"/>
            <a:ext cx="3910930" cy="37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38" name="Прямоугольник 1"/>
          <p:cNvSpPr>
            <a:spLocks noChangeArrowheads="1"/>
          </p:cNvSpPr>
          <p:nvPr/>
        </p:nvSpPr>
        <p:spPr bwMode="auto">
          <a:xfrm>
            <a:off x="0" y="44450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Правило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	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Осмыслить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нечто,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                            означает применить к       </a:t>
            </a: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   этому явлению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более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    высокую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шкалу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   ценностей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Смысл  - это всегда более высокая шкала, на фоне которой происходит оценка. 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08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Pictures\открытки\ИЗРЕЧЕНИЯ\9MWTGxAs7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80728"/>
            <a:ext cx="976977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5190"/>
            <a:ext cx="9143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dirty="0">
                <a:solidFill>
                  <a:srgbClr val="FFC000"/>
                </a:solidFill>
                <a:latin typeface="Constantia" panose="02030602050306030303" pitchFamily="18" charset="0"/>
              </a:rPr>
              <a:t>К. </a:t>
            </a:r>
            <a:r>
              <a:rPr lang="ru-RU" sz="3800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Льюис</a:t>
            </a:r>
            <a:r>
              <a:rPr lang="en-US" sz="3800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  <a:r>
              <a:rPr lang="ru-RU" sz="3800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о «шкале»</a:t>
            </a:r>
            <a:endParaRPr lang="ru-RU" sz="3800" dirty="0"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54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ovilion\Documents\крыса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45" y="2060847"/>
            <a:ext cx="5004059" cy="33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</p:spPr>
        <p:txBody>
          <a:bodyPr/>
          <a:lstStyle/>
          <a:p>
            <a:r>
              <a:rPr lang="ru-RU" sz="3600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Зло и зависимость</a:t>
            </a:r>
            <a:endParaRPr lang="ru-RU" sz="3600" dirty="0"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268760"/>
            <a:ext cx="4495800" cy="4530725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Миром правят не деньги, не власть, а идеи!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«Орех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кракатук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все равно будет мой», - вскричала крыса из «Щелкунчика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».</a:t>
            </a: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marL="0" lvl="0" indent="0">
              <a:buNone/>
            </a:pP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Это её идея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зла, неизбежно порождающая зависимость! 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7672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Pictures\открытки\ЧЕЛОВЕК Люди\Люди известные портреты\И Иль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58987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852936"/>
            <a:ext cx="9144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		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-    будить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духовное начало </a:t>
            </a:r>
            <a:r>
              <a:rPr lang="ru-RU" sz="3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 детском </a:t>
            </a:r>
            <a:r>
              <a:rPr lang="ru-RU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инстинкте;</a:t>
            </a:r>
          </a:p>
          <a:p>
            <a:pPr marL="457200" indent="-457200">
              <a:buFontTx/>
              <a:buChar char="-"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риучать</a:t>
            </a:r>
            <a:r>
              <a:rPr lang="ru-RU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ребенка к ответственности;</a:t>
            </a:r>
          </a:p>
          <a:p>
            <a:pPr marL="457200" indent="-457200">
              <a:buFontTx/>
              <a:buChar char="-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укреплять </a:t>
            </a:r>
            <a:r>
              <a:rPr lang="ru-RU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силу суждения;</a:t>
            </a:r>
          </a:p>
          <a:p>
            <a:pPr marL="457200" indent="-457200">
              <a:buFontTx/>
              <a:buChar char="-"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ф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ормировать</a:t>
            </a:r>
            <a:r>
              <a:rPr lang="ru-RU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волю </a:t>
            </a:r>
            <a:r>
              <a:rPr lang="ru-RU" sz="3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 духовной цельности в жизни.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8424" y="116632"/>
            <a:ext cx="7778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Ильин</a:t>
            </a: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И.А. о главном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 воспитании</a:t>
            </a:r>
          </a:p>
        </p:txBody>
      </p:sp>
    </p:spTree>
    <p:extLst>
      <p:ext uri="{BB962C8B-B14F-4D97-AF65-F5344CB8AC3E}">
        <p14:creationId xmlns:p14="http://schemas.microsoft.com/office/powerpoint/2010/main" val="17238973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Прямоугольник 1"/>
          <p:cNvSpPr>
            <a:spLocks noChangeArrowheads="1"/>
          </p:cNvSpPr>
          <p:nvPr/>
        </p:nvSpPr>
        <p:spPr bwMode="auto">
          <a:xfrm>
            <a:off x="107950" y="3213100"/>
            <a:ext cx="89281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Личность  есть глубинное неповторимое </a:t>
            </a:r>
            <a:r>
              <a:rPr lang="ru-RU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самопознающее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Я, это тот,  кто выбирает во мне смыслы жизни, идеалы и систему ценностей.</a:t>
            </a:r>
          </a:p>
          <a:p>
            <a:pPr>
              <a:defRPr/>
            </a:pP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Личность принимает решение  - </a:t>
            </a:r>
          </a:p>
          <a:p>
            <a:pPr>
              <a:defRPr/>
            </a:pP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совершиться намеченному делу или нет . </a:t>
            </a:r>
          </a:p>
          <a:p>
            <a:pPr algn="ctr">
              <a:defRPr/>
            </a:pP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/>
          <a:srcRect l="22538" r="1"/>
          <a:stretch/>
        </p:blipFill>
        <p:spPr>
          <a:xfrm>
            <a:off x="2551814" y="115888"/>
            <a:ext cx="3834238" cy="304323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3114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ом\Pictures\открытки\Человек\обвинение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708920"/>
            <a:ext cx="3600400" cy="41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Pictures\открытки\Человек\images (3)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8" y="-27384"/>
            <a:ext cx="3373862" cy="255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0" name="Прямоугольник 1"/>
          <p:cNvSpPr>
            <a:spLocks noChangeArrowheads="1"/>
          </p:cNvSpPr>
          <p:nvPr/>
        </p:nvSpPr>
        <p:spPr bwMode="auto">
          <a:xfrm>
            <a:off x="0" y="51003"/>
            <a:ext cx="9109075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 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Мы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хотим, чтобы нас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оценивали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не только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</a:t>
            </a: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нашим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делам, но увидели бы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</a:t>
            </a: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в нас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большее.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мы не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должны сводить </a:t>
            </a: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другого к его индивидуальности,</a:t>
            </a: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 известным нам качествам</a:t>
            </a: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- запрет на осуждение…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46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  <a:latin typeface="Constantia" panose="02030602050306030303" pitchFamily="18" charset="0"/>
              </a:rPr>
              <a:t>Разные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495800" cy="58772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FFFF00"/>
                </a:solidFill>
                <a:latin typeface="Constantia" panose="02030602050306030303" pitchFamily="18" charset="0"/>
              </a:rPr>
              <a:t>Жизнь обычной семьи проходит в заботах о материальном благополучии</a:t>
            </a:r>
            <a:r>
              <a:rPr lang="ru-RU" sz="32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Жизнь </a:t>
            </a:r>
            <a:r>
              <a:rPr lang="ru-RU" sz="3200" dirty="0">
                <a:solidFill>
                  <a:srgbClr val="FFFF00"/>
                </a:solidFill>
                <a:latin typeface="Constantia" panose="02030602050306030303" pitchFamily="18" charset="0"/>
              </a:rPr>
              <a:t>христианской семьи состоит в несении общего для всех жизненного креста и совместном движении к Богу</a:t>
            </a:r>
          </a:p>
          <a:p>
            <a:endParaRPr lang="ru-RU" dirty="0"/>
          </a:p>
        </p:txBody>
      </p:sp>
      <p:pic>
        <p:nvPicPr>
          <p:cNvPr id="3074" name="Picture 2" descr="C:\Users\Povilion\Documents\семья заботы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r="14524"/>
          <a:stretch/>
        </p:blipFill>
        <p:spPr bwMode="auto">
          <a:xfrm>
            <a:off x="5440476" y="1052736"/>
            <a:ext cx="3452004" cy="25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2859088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77151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wnloads\Открытки\00000РЕЛИГИЯ\Несение креста\несение креста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10048" b="6726"/>
          <a:stretch/>
        </p:blipFill>
        <p:spPr bwMode="auto">
          <a:xfrm>
            <a:off x="198292" y="836712"/>
            <a:ext cx="4085676" cy="26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wnloads\Открытки\00000РЕЛИГИЯ\Несение креста\ljub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33056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30000"/>
              </a:spcBef>
            </a:pPr>
            <a:r>
              <a:rPr lang="ru-RU" sz="3600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Несение креста или «долг перед»…</a:t>
            </a:r>
            <a:endParaRPr lang="ru-RU" sz="3600" dirty="0"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  <p:pic>
        <p:nvPicPr>
          <p:cNvPr id="3076" name="Picture 4" descr="D:\Downloads\Открытки\000СЕМЬЯ\Развод\развод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304825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ткрытки\1278787834_134isp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r="7769" b="6884"/>
          <a:stretch/>
        </p:blipFill>
        <p:spPr bwMode="auto">
          <a:xfrm>
            <a:off x="5160698" y="836712"/>
            <a:ext cx="3659774" cy="26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Downloads\svarka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3950" r="3674"/>
          <a:stretch/>
        </p:blipFill>
        <p:spPr bwMode="auto">
          <a:xfrm>
            <a:off x="6366963" y="3820993"/>
            <a:ext cx="2669533" cy="30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3718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Pictures\открытки\Люди ЧЕЛОВЕК\Мозг\мозг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57832"/>
            <a:ext cx="5524501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47" y="1556792"/>
            <a:ext cx="3424281" cy="345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Povilion\Documents\замок зла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24482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99" y="2492896"/>
            <a:ext cx="19510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2699792" y="332656"/>
            <a:ext cx="5976664" cy="597666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4932040" y="2348880"/>
            <a:ext cx="1793379" cy="1800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Капля 4"/>
          <p:cNvSpPr/>
          <p:nvPr/>
        </p:nvSpPr>
        <p:spPr bwMode="auto">
          <a:xfrm>
            <a:off x="4427984" y="3573016"/>
            <a:ext cx="432048" cy="292477"/>
          </a:xfrm>
          <a:prstGeom prst="teardrop">
            <a:avLst>
              <a:gd name="adj" fmla="val 1659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6512" y="2492896"/>
            <a:ext cx="28200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Информация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933056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Приходящая</a:t>
            </a:r>
          </a:p>
          <a:p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информация</a:t>
            </a:r>
          </a:p>
          <a:p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образует </a:t>
            </a: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</a:t>
            </a:r>
          </a:p>
          <a:p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подсознании</a:t>
            </a:r>
          </a:p>
          <a:p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систему взглядов       </a:t>
            </a: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116632"/>
            <a:ext cx="532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Образы положительные</a:t>
            </a:r>
          </a:p>
          <a:p>
            <a:endParaRPr lang="en-US" sz="2800" dirty="0" smtClean="0">
              <a:solidFill>
                <a:srgbClr val="FFC000"/>
              </a:solidFill>
              <a:latin typeface="Constantia" pitchFamily="18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  <a:latin typeface="Constantia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Образы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отрицательные</a:t>
            </a:r>
          </a:p>
        </p:txBody>
      </p:sp>
      <p:pic>
        <p:nvPicPr>
          <p:cNvPr id="9" name="Picture 3" descr="C:\Users\Дом\Pictures\открытки\3_Открытки Север и море\мульфильм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/>
          <a:stretch/>
        </p:blipFill>
        <p:spPr bwMode="auto">
          <a:xfrm>
            <a:off x="6968522" y="16819"/>
            <a:ext cx="2211990" cy="13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ownloads\Непотребство\ужасти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22" y="1609636"/>
            <a:ext cx="2211989" cy="160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65104"/>
            <a:ext cx="217547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59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Pictures\открытки\ЧЕЛОВЕК Люди\Силуэт\силуэт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3623" r="3655"/>
          <a:stretch/>
        </p:blipFill>
        <p:spPr bwMode="auto">
          <a:xfrm>
            <a:off x="5940152" y="404663"/>
            <a:ext cx="3240360" cy="63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ownloads\Позвоночник\Позвоночник4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54" y="404664"/>
            <a:ext cx="112395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44624"/>
            <a:ext cx="6408712" cy="625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	</a:t>
            </a:r>
          </a:p>
          <a:p>
            <a:pPr indent="450215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Сознание 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 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Подсознание 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идут не 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столько 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слова, сколько 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поступки ближних.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</a:p>
          <a:p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Наполненное содержанием </a:t>
            </a:r>
          </a:p>
          <a:p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одсознание есть некий 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стержень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, подобный позвоночнику, 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определяющий качество личности. </a:t>
            </a:r>
          </a:p>
        </p:txBody>
      </p:sp>
      <p:pic>
        <p:nvPicPr>
          <p:cNvPr id="3074" name="Picture 2" descr="C:\Users\Дом\Downloads\Изречения\опора1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09" y="1632024"/>
            <a:ext cx="561975" cy="38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267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ownloads\Войны и битвы\свит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60648"/>
            <a:ext cx="10441160" cy="647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-27384"/>
            <a:ext cx="860444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Свиток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сложных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вопросов</a:t>
            </a:r>
          </a:p>
          <a:p>
            <a:pPr marL="514350" indent="-514350">
              <a:buAutoNum type="arabicPeriod"/>
            </a:pPr>
            <a:endParaRPr lang="en-US" sz="3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514350" indent="-514350">
              <a:buAutoNum type="arabicPeriod"/>
            </a:pPr>
            <a:r>
              <a:rPr lang="ru-RU" sz="3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Почему возникает зависимое поведение?</a:t>
            </a:r>
          </a:p>
          <a:p>
            <a:pPr marL="514350" indent="-514350">
              <a:buAutoNum type="arabicPeriod"/>
            </a:pPr>
            <a:r>
              <a:rPr lang="ru-RU" sz="3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Каковы основные истоки зависимости?</a:t>
            </a:r>
          </a:p>
          <a:p>
            <a:pPr marL="514350" indent="-514350">
              <a:buAutoNum type="arabicPeriod"/>
            </a:pPr>
            <a:r>
              <a:rPr lang="ru-RU" sz="3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Эффективна ли борьба с зависимостью административными методами?</a:t>
            </a:r>
            <a:endParaRPr lang="en-US" sz="3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514350" indent="-514350">
              <a:buAutoNum type="arabicPeriod"/>
            </a:pPr>
            <a:r>
              <a:rPr lang="ru-RU" sz="3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Как победить зависимость?</a:t>
            </a:r>
            <a:endParaRPr lang="en-US" sz="3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r>
              <a:rPr lang="ru-RU" sz="3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</a:p>
          <a:p>
            <a:pPr marL="514350" indent="-514350">
              <a:buAutoNum type="arabicPeriod"/>
            </a:pPr>
            <a:endParaRPr lang="ru-RU" sz="3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514350" indent="-514350">
              <a:buAutoNum type="arabicPeriod"/>
            </a:pPr>
            <a:endParaRPr lang="ru-RU" sz="3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514350" indent="-514350">
              <a:buAutoNum type="arabicPeriod"/>
            </a:pP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ctr"/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52388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000" dirty="0">
              <a:solidFill>
                <a:srgbClr val="FFC000"/>
              </a:solidFill>
              <a:latin typeface="Constantia" pitchFamily="18" charset="0"/>
            </a:endParaRPr>
          </a:p>
          <a:p>
            <a:pPr lvl="0" indent="180000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indent="180000"/>
            <a:endParaRPr lang="en-US" sz="28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indent="180000"/>
            <a:endParaRPr lang="ru-RU" sz="28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lvl="0" indent="180000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</a:p>
          <a:p>
            <a:pPr marL="457200" lvl="0" indent="-457200">
              <a:buFontTx/>
              <a:buChar char="-"/>
            </a:pPr>
            <a:endParaRPr lang="ru-RU" sz="2000" dirty="0">
              <a:solidFill>
                <a:schemeClr val="bg1">
                  <a:lumMod val="75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0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Странные отношения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Часто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между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людьми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возникают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мучительные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отношения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которых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хоть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есть любовь, но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строятся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они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как </a:t>
            </a: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зависимость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друг от друга. </a:t>
            </a:r>
          </a:p>
        </p:txBody>
      </p:sp>
      <p:pic>
        <p:nvPicPr>
          <p:cNvPr id="2050" name="Picture 2" descr="D:\Downloads\1367727816_137720_quarrel_men_and_women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00" y="620688"/>
            <a:ext cx="355143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wnloads\xr8tkef1p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04" y="376537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wnloads\DETAIL_PICTURE_6174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/>
          <a:stretch/>
        </p:blipFill>
        <p:spPr bwMode="auto">
          <a:xfrm>
            <a:off x="473360" y="3717032"/>
            <a:ext cx="273048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85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ткрытки\М и Ж\Двое\обещани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4266" r="11587"/>
          <a:stretch/>
        </p:blipFill>
        <p:spPr bwMode="auto">
          <a:xfrm>
            <a:off x="5508104" y="836712"/>
            <a:ext cx="36004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Странные отношения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Зависимые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отношения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нам по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природе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свойственны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Возникают они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вследствие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нашего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несовершенства.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наука 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религия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утверждают, что мы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можем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строить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отношения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 другим,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основанные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 любви,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обречены жить в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зависимости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075" name="Picture 3" descr="D:\Открытки\М и Ж\Двое\icTXL_4Sq2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5" b="3334"/>
          <a:stretch/>
        </p:blipFill>
        <p:spPr bwMode="auto">
          <a:xfrm>
            <a:off x="5508105" y="3871659"/>
            <a:ext cx="3600400" cy="28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26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r>
              <a:rPr lang="ru-RU" sz="36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Любовь…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20688"/>
            <a:ext cx="5652120" cy="3096344"/>
          </a:xfrm>
        </p:spPr>
        <p:txBody>
          <a:bodyPr/>
          <a:lstStyle/>
          <a:p>
            <a:pPr lvl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sz="3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Старец Зосима у </a:t>
            </a:r>
            <a:endParaRPr lang="ru-RU" sz="34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r>
              <a:rPr lang="ru-RU" sz="3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Достоевского </a:t>
            </a:r>
            <a:r>
              <a:rPr lang="ru-RU" sz="3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говорит: любовь деятельная, в отличие от любви мечтательной, есть дело жестокое и устрашающее</a:t>
            </a:r>
            <a:r>
              <a:rPr lang="ru-RU" sz="3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rgbClr val="FFFF00"/>
                </a:solidFill>
                <a:latin typeface="Constantia" panose="02030602050306030303" pitchFamily="18" charset="0"/>
              </a:rPr>
              <a:t>"Более же всего </a:t>
            </a:r>
            <a:endParaRPr lang="ru-RU" sz="3400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облекитесь </a:t>
            </a:r>
            <a:r>
              <a:rPr lang="ru-RU" sz="3400" dirty="0">
                <a:solidFill>
                  <a:srgbClr val="FFFF00"/>
                </a:solidFill>
                <a:latin typeface="Constantia" panose="02030602050306030303" pitchFamily="18" charset="0"/>
              </a:rPr>
              <a:t>в ЛЮБОВЬ, которая есть совокупность совершенства </a:t>
            </a:r>
            <a:r>
              <a:rPr lang="ru-RU" sz="3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..."</a:t>
            </a:r>
            <a:r>
              <a:rPr lang="ru-RU" sz="2200" dirty="0" smtClean="0">
                <a:latin typeface="Constantia" panose="02030602050306030303" pitchFamily="18" charset="0"/>
              </a:rPr>
              <a:t>(</a:t>
            </a:r>
            <a:r>
              <a:rPr lang="ru-RU" sz="2200" dirty="0">
                <a:latin typeface="Constantia" panose="02030602050306030303" pitchFamily="18" charset="0"/>
              </a:rPr>
              <a:t>Кол. 3,14).</a:t>
            </a:r>
          </a:p>
          <a:p>
            <a:pPr lvl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ru-RU" sz="34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endParaRPr lang="ru-RU" sz="34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08" y="41177"/>
            <a:ext cx="2447388" cy="31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08" y="3356992"/>
            <a:ext cx="25193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600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Источник зависимости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Зависимость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- это такой тип отношений между людьми и к самому себе,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который не возник бы,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если бы человек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строил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свои отношения на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любви.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Ни </a:t>
            </a: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алкоголь, ни наркотики, ни компьютер, ни телевизор не являются источником зависимостей человека. </a:t>
            </a:r>
            <a:endParaRPr lang="ru-RU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Источником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зависимостей является семья и то, как в этой семье формируется личность каждого из нас.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847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9615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Что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такое зависимость?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1. Зависимый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человек - это тот, кто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полностью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или в большей части своей жизни ориентирован на другого, а не на себя.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Ориентирован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значит, контролирует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его,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 другого, а не от себя.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этом </a:t>
            </a: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вся тяжесть 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его состояния.  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2. Зависимый о своих потребностях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нуждах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 заботится.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 знает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чего он хочет,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пытается реализовать свои внутренние потребности 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живет безрадостно,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как бы вопреки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себе.  </a:t>
            </a:r>
            <a:endParaRPr lang="ru-RU" sz="3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85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Православный взгляд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Каждая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душа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бессмертна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источник силы,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энергии и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радости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черпает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главным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образом в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любви.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Любовь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 есть что-то внешне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что можно дать, вложить.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Когда ребенок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рождается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он не нуждается в том, чтоб мы вкладывали в него любовь. Он нуждается в том, чтобы его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любили,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но любовь у него в душе уже есть при рождении.</a:t>
            </a:r>
          </a:p>
          <a:p>
            <a:pPr algn="ctr"/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1726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ru-RU" sz="3600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Дар любви</a:t>
            </a:r>
            <a:endParaRPr lang="ru-RU" sz="3600" dirty="0"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932040" cy="453072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Даром любви обладает только человек, никакое другое существо.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Им не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обладает общество или культура.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Любовь - это тот неисчерпаемый источник, который каждый из нас имеет.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88" y="1563246"/>
            <a:ext cx="4018108" cy="46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36832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Опора и </a:t>
            </a:r>
            <a:r>
              <a:rPr lang="ru-RU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самоценность</a:t>
            </a:r>
            <a:endParaRPr lang="ru-RU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endParaRPr lang="ru-RU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Опора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– это понятие </a:t>
            </a:r>
            <a:r>
              <a:rPr lang="ru-RU" sz="3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самоценности</a:t>
            </a: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</a:t>
            </a:r>
            <a:r>
              <a:rPr lang="ru-RU" sz="3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амоотношения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Данные нам с рождения</a:t>
            </a:r>
            <a:endParaRPr lang="en-US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Опираются на христианскую традицию,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обоснованную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бытием Бога.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Самоценности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– 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как ощущение и </a:t>
            </a:r>
          </a:p>
          <a:p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переживание </a:t>
            </a: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своей безусловной значимости, 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ценности и своего достоинства.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Это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фундамент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личности,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который не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зависит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 культуры, воспитания 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социальных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отношений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3154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:\Users\Дом\Pictures\открытки\Домик\изба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52" y="2348880"/>
            <a:ext cx="4318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-26988"/>
            <a:ext cx="8964488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«Когда нечистый дух выйдет из человека, то ходит по безводным местам, ища покоя, и не находит; тогда говорит: возвращусь в дом мой…»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(Мф 12,43).</a:t>
            </a:r>
          </a:p>
          <a:p>
            <a:pPr>
              <a:defRPr/>
            </a:pPr>
            <a:endParaRPr lang="ru-RU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Дом – сердце человека</a:t>
            </a:r>
          </a:p>
          <a:p>
            <a:pPr>
              <a:defRPr/>
            </a:pP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«Незанятый дом» – </a:t>
            </a:r>
          </a:p>
          <a:p>
            <a:pPr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пустое сердце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…</a:t>
            </a:r>
          </a:p>
          <a:p>
            <a:pPr>
              <a:defRPr/>
            </a:pP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Если сердце не наполнено </a:t>
            </a:r>
          </a:p>
          <a:p>
            <a:pPr>
              <a:defRPr/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радостью или смыслом, чем</a:t>
            </a:r>
          </a:p>
          <a:p>
            <a:pPr>
              <a:defRPr/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тогда можно поделиться?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1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м\Pictures\открытки\ЧЕЛОВЕК Люди\Силуэт\силуэ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18927"/>
            <a:ext cx="2376264" cy="41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Овал 2"/>
          <p:cNvSpPr>
            <a:spLocks noChangeArrowheads="1"/>
          </p:cNvSpPr>
          <p:nvPr/>
        </p:nvSpPr>
        <p:spPr bwMode="auto">
          <a:xfrm>
            <a:off x="2051720" y="3142605"/>
            <a:ext cx="2809875" cy="86245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2800" dirty="0">
                <a:solidFill>
                  <a:srgbClr val="006E6B"/>
                </a:solidFill>
                <a:latin typeface="Constantia" pitchFamily="18" charset="0"/>
              </a:rPr>
              <a:t>духовное</a:t>
            </a:r>
            <a:endParaRPr lang="ru-RU" dirty="0">
              <a:solidFill>
                <a:srgbClr val="006E6B"/>
              </a:solidFill>
              <a:latin typeface="Constantia" pitchFamily="18" charset="0"/>
            </a:endParaRP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395536" y="5877272"/>
            <a:ext cx="2952327" cy="8640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rgbClr val="FFFFFF"/>
                </a:solidFill>
              </a:rPr>
              <a:t>  </a:t>
            </a:r>
            <a:r>
              <a:rPr lang="ru-RU" sz="3400" dirty="0">
                <a:solidFill>
                  <a:srgbClr val="FFFFFF"/>
                </a:solidFill>
              </a:rPr>
              <a:t> </a:t>
            </a:r>
            <a:r>
              <a:rPr lang="ru-RU" sz="3400" dirty="0">
                <a:solidFill>
                  <a:srgbClr val="008080">
                    <a:lumMod val="75000"/>
                  </a:srgbClr>
                </a:solidFill>
                <a:latin typeface="Constantia" pitchFamily="18" charset="0"/>
              </a:rPr>
              <a:t>физическое</a:t>
            </a:r>
          </a:p>
        </p:txBody>
      </p:sp>
      <p:sp>
        <p:nvSpPr>
          <p:cNvPr id="3" name="Горизонтальный свиток 2"/>
          <p:cNvSpPr/>
          <p:nvPr/>
        </p:nvSpPr>
        <p:spPr bwMode="auto">
          <a:xfrm>
            <a:off x="35496" y="4077072"/>
            <a:ext cx="3600401" cy="1440160"/>
          </a:xfrm>
          <a:prstGeom prst="horizontalScroll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1200" dirty="0">
                <a:solidFill>
                  <a:srgbClr val="FFFFFF"/>
                </a:solidFill>
              </a:rPr>
              <a:t>  </a:t>
            </a:r>
            <a:r>
              <a:rPr lang="ru-RU" sz="3200" dirty="0" smtClean="0">
                <a:solidFill>
                  <a:srgbClr val="DADADA">
                    <a:lumMod val="25000"/>
                  </a:srgbClr>
                </a:solidFill>
                <a:latin typeface="Constantia" pitchFamily="18" charset="0"/>
              </a:rPr>
              <a:t>психическое </a:t>
            </a:r>
            <a:r>
              <a:rPr lang="ru-RU" sz="3200" dirty="0">
                <a:solidFill>
                  <a:srgbClr val="DADADA">
                    <a:lumMod val="25000"/>
                  </a:srgbClr>
                </a:solidFill>
                <a:latin typeface="Constantia" pitchFamily="18" charset="0"/>
              </a:rPr>
              <a:t>душевное</a:t>
            </a:r>
          </a:p>
          <a:p>
            <a:pPr>
              <a:defRPr/>
            </a:pPr>
            <a:r>
              <a:rPr lang="en-US" sz="3200" dirty="0">
                <a:solidFill>
                  <a:srgbClr val="DADADA">
                    <a:lumMod val="25000"/>
                  </a:srgbClr>
                </a:solidFill>
                <a:latin typeface="Constantia" pitchFamily="18" charset="0"/>
              </a:rPr>
              <a:t> </a:t>
            </a:r>
            <a:r>
              <a:rPr lang="ru-RU" sz="3200" dirty="0">
                <a:solidFill>
                  <a:srgbClr val="FFFFFF"/>
                </a:solidFill>
              </a:rPr>
              <a:t>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Нарушение целостности</a:t>
            </a:r>
          </a:p>
          <a:p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Одна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из важнейших причин – нарушение цельности.</a:t>
            </a:r>
          </a:p>
          <a:p>
            <a:pPr>
              <a:defRPr/>
            </a:pPr>
            <a:endParaRPr lang="ru-RU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         </a:t>
            </a:r>
            <a:endParaRPr lang="ru-RU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2536" y="2001034"/>
            <a:ext cx="3350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Мировоззрение</a:t>
            </a: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Picture 2" descr="C:\Users\Povilion\Pictures\компьютернеы дет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r="16311" b="3299"/>
          <a:stretch/>
        </p:blipFill>
        <p:spPr bwMode="auto">
          <a:xfrm>
            <a:off x="4656471" y="2823137"/>
            <a:ext cx="4452033" cy="355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523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м\Pictures\открытки\ЧЕЛОВЕК Люди\Силуэт\силуэ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47" y="2204864"/>
            <a:ext cx="19907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Равнобедренный треугольник 1"/>
          <p:cNvSpPr>
            <a:spLocks noChangeArrowheads="1"/>
          </p:cNvSpPr>
          <p:nvPr/>
        </p:nvSpPr>
        <p:spPr bwMode="auto">
          <a:xfrm>
            <a:off x="3315223" y="2780928"/>
            <a:ext cx="5865289" cy="3384376"/>
          </a:xfrm>
          <a:prstGeom prst="triangle">
            <a:avLst>
              <a:gd name="adj" fmla="val 48304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411" name="Овал 2"/>
          <p:cNvSpPr>
            <a:spLocks noChangeArrowheads="1"/>
          </p:cNvSpPr>
          <p:nvPr/>
        </p:nvSpPr>
        <p:spPr bwMode="auto">
          <a:xfrm>
            <a:off x="5000628" y="3571876"/>
            <a:ext cx="2809875" cy="1006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2800" dirty="0">
                <a:solidFill>
                  <a:srgbClr val="006E6B"/>
                </a:solidFill>
                <a:latin typeface="Constantia" pitchFamily="18" charset="0"/>
              </a:rPr>
              <a:t>духовное</a:t>
            </a:r>
            <a:endParaRPr lang="ru-RU" dirty="0">
              <a:solidFill>
                <a:srgbClr val="006E6B"/>
              </a:solidFill>
              <a:latin typeface="Constantia" pitchFamily="18" charset="0"/>
            </a:endParaRP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6228185" y="5445224"/>
            <a:ext cx="2952327" cy="8640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rgbClr val="FFFFFF"/>
                </a:solidFill>
              </a:rPr>
              <a:t>  </a:t>
            </a:r>
            <a:r>
              <a:rPr lang="ru-RU" sz="3400" dirty="0">
                <a:solidFill>
                  <a:srgbClr val="FFFFFF"/>
                </a:solidFill>
              </a:rPr>
              <a:t> </a:t>
            </a:r>
            <a:r>
              <a:rPr lang="ru-RU" sz="3400" dirty="0">
                <a:solidFill>
                  <a:srgbClr val="008080">
                    <a:lumMod val="75000"/>
                  </a:srgbClr>
                </a:solidFill>
                <a:latin typeface="Constantia" pitchFamily="18" charset="0"/>
              </a:rPr>
              <a:t>физическое</a:t>
            </a:r>
          </a:p>
        </p:txBody>
      </p:sp>
      <p:sp>
        <p:nvSpPr>
          <p:cNvPr id="3" name="Горизонтальный свиток 2"/>
          <p:cNvSpPr/>
          <p:nvPr/>
        </p:nvSpPr>
        <p:spPr bwMode="auto">
          <a:xfrm>
            <a:off x="3131839" y="4437112"/>
            <a:ext cx="3600401" cy="1440160"/>
          </a:xfrm>
          <a:prstGeom prst="horizontalScroll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1200" dirty="0">
                <a:solidFill>
                  <a:srgbClr val="FFFFFF"/>
                </a:solidFill>
              </a:rPr>
              <a:t>  </a:t>
            </a:r>
            <a:r>
              <a:rPr lang="ru-RU" sz="3200" dirty="0" smtClean="0">
                <a:solidFill>
                  <a:srgbClr val="DADADA">
                    <a:lumMod val="25000"/>
                  </a:srgbClr>
                </a:solidFill>
                <a:latin typeface="Constantia" pitchFamily="18" charset="0"/>
              </a:rPr>
              <a:t>психическое </a:t>
            </a:r>
            <a:r>
              <a:rPr lang="ru-RU" sz="3200" dirty="0">
                <a:solidFill>
                  <a:srgbClr val="DADADA">
                    <a:lumMod val="25000"/>
                  </a:srgbClr>
                </a:solidFill>
                <a:latin typeface="Constantia" pitchFamily="18" charset="0"/>
              </a:rPr>
              <a:t>душевное</a:t>
            </a:r>
          </a:p>
          <a:p>
            <a:pPr>
              <a:defRPr/>
            </a:pPr>
            <a:r>
              <a:rPr lang="en-US" sz="3200" dirty="0">
                <a:solidFill>
                  <a:srgbClr val="DADADA">
                    <a:lumMod val="25000"/>
                  </a:srgbClr>
                </a:solidFill>
                <a:latin typeface="Constantia" pitchFamily="18" charset="0"/>
              </a:rPr>
              <a:t> </a:t>
            </a:r>
            <a:r>
              <a:rPr lang="ru-RU" sz="3200" dirty="0">
                <a:solidFill>
                  <a:srgbClr val="FFFFFF"/>
                </a:solidFill>
              </a:rPr>
              <a:t>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dirty="0">
                <a:solidFill>
                  <a:srgbClr val="E2EF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dirty="0" smtClean="0">
                <a:solidFill>
                  <a:srgbClr val="E2EF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Трехсоставность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человека</a:t>
            </a: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endParaRPr lang="ru-RU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Духовность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- нравственная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сила, определяемая умом;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Духовность -</a:t>
            </a:r>
            <a:endParaRPr lang="en-US" sz="3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342900" indent="-342900">
              <a:defRPr/>
            </a:pPr>
            <a:r>
              <a:rPr 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стремление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личности к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</a:t>
            </a:r>
            <a:endParaRPr lang="en-US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342900" indent="-342900">
              <a:defRPr/>
            </a:pP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высшим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смыслам бытия.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Духовность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–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стяжание</a:t>
            </a:r>
            <a:endParaRPr lang="en-US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342900" indent="-342900">
              <a:defRPr/>
            </a:pP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Духа  Святого</a:t>
            </a:r>
            <a:r>
              <a:rPr lang="ru-RU" sz="3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Духовность </a:t>
            </a: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– следование</a:t>
            </a: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голосу  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совести</a:t>
            </a:r>
          </a:p>
          <a:p>
            <a:pPr marL="342900" indent="-342900">
              <a:defRPr/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             </a:t>
            </a:r>
            <a:endParaRPr lang="ru-RU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1766" y="2348880"/>
            <a:ext cx="3350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r>
              <a:rPr lang="ru-RU" sz="28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Мировоззрение</a:t>
            </a:r>
            <a:endParaRPr lang="ru-RU" sz="28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8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Povilion\Pictures\guur%20urvgqjej%200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5286"/>
          <a:stretch/>
        </p:blipFill>
        <p:spPr bwMode="auto">
          <a:xfrm>
            <a:off x="3491880" y="2204863"/>
            <a:ext cx="5560408" cy="37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27384"/>
            <a:ext cx="91440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Клиповое мировоззрение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Одна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из важнейших причин – нарушение цельности.</a:t>
            </a:r>
          </a:p>
          <a:p>
            <a:pPr>
              <a:defRPr/>
            </a:pPr>
            <a:endParaRPr lang="ru-RU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         </a:t>
            </a:r>
            <a:endParaRPr lang="ru-RU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      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2536" y="2001034"/>
            <a:ext cx="3350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195" name="Picture 3" descr="C:\Users\Povilion\Pictures\13246640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4667"/>
          <a:stretch/>
        </p:blipFill>
        <p:spPr bwMode="auto">
          <a:xfrm>
            <a:off x="3563888" y="3068960"/>
            <a:ext cx="2305374" cy="188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Открытки\Дети\дети интернет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2" y="2511652"/>
            <a:ext cx="2481064" cy="32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13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Pictures\открытки\Толерантность\Толерант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056784" cy="56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4624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Constantia" pitchFamily="18" charset="0"/>
              </a:rPr>
              <a:t>Есть ли границы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толерантности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2079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Pictures\открытки\Непотребства\Геи и лесб\IbnVS7Jm5yg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" y="1490663"/>
            <a:ext cx="527685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Pictures\открытки\Непотребства\Геи и лесб\геи дет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27384"/>
            <a:ext cx="42100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		Деградация</a:t>
            </a:r>
          </a:p>
          <a:p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целостности</a:t>
            </a:r>
          </a:p>
          <a:p>
            <a:endParaRPr lang="ru-RU" sz="3600" dirty="0" smtClean="0">
              <a:solidFill>
                <a:srgbClr val="FFFF00"/>
              </a:solidFill>
              <a:latin typeface="Constantia" pitchFamily="18" charset="0"/>
            </a:endParaRPr>
          </a:p>
          <a:p>
            <a:endParaRPr lang="ru-RU" sz="3600" dirty="0">
              <a:solidFill>
                <a:srgbClr val="FFFF00"/>
              </a:solidFill>
              <a:latin typeface="Constantia" pitchFamily="18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Constantia" pitchFamily="18" charset="0"/>
            </a:endParaRPr>
          </a:p>
          <a:p>
            <a:endParaRPr lang="ru-RU" sz="3600" dirty="0">
              <a:solidFill>
                <a:srgbClr val="FFFF00"/>
              </a:solidFill>
              <a:latin typeface="Constantia" pitchFamily="18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Constantia" pitchFamily="18" charset="0"/>
            </a:endParaRPr>
          </a:p>
          <a:p>
            <a:endParaRPr lang="ru-RU" sz="3600" dirty="0">
              <a:solidFill>
                <a:srgbClr val="FFFF00"/>
              </a:solidFill>
              <a:latin typeface="Constantia" pitchFamily="18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Constantia" pitchFamily="18" charset="0"/>
            </a:endParaRPr>
          </a:p>
          <a:p>
            <a:r>
              <a:rPr lang="ru-RU" sz="3600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endParaRPr lang="ru-RU" sz="3600" dirty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2051" name="Picture 3" descr="C:\Users\Дом\Pictures\открытки\Непотребства\Геи и лесб\лесб2_fil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744416" cy="40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72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48072"/>
            <a:ext cx="6624736" cy="597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4624"/>
            <a:ext cx="4809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</a:pP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Гей парад во Франции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48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Pictures\открытки\Непотребства\Геи и лесб\ге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3899"/>
            <a:ext cx="6097860" cy="57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-27384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30000"/>
              </a:spcBef>
            </a:pP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Гей парад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Швеции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67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3528" r="2608" b="19827"/>
          <a:stretch/>
        </p:blipFill>
        <p:spPr bwMode="auto">
          <a:xfrm>
            <a:off x="938151" y="967471"/>
            <a:ext cx="7267698" cy="44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30000"/>
              </a:spcBef>
            </a:pP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Митинг ЛГБТ в Петербурге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9608" y="5528265"/>
            <a:ext cx="4967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</a:pPr>
            <a:r>
              <a:rPr lang="ru-R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Марсово поле 29.6.2013</a:t>
            </a:r>
          </a:p>
        </p:txBody>
      </p:sp>
    </p:spTree>
    <p:extLst>
      <p:ext uri="{BB962C8B-B14F-4D97-AF65-F5344CB8AC3E}">
        <p14:creationId xmlns:p14="http://schemas.microsoft.com/office/powerpoint/2010/main" val="483010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ом\Pictures\открытки\Человек\мужчина портре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65104"/>
            <a:ext cx="2016224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08920"/>
            <a:ext cx="194421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Дом\Pictures\открытки\Религия\Религия в публицистике\x_721a549c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8" y="-99392"/>
            <a:ext cx="4593828" cy="24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0034"/>
            <a:ext cx="9144000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530225">
              <a:spcAft>
                <a:spcPts val="1000"/>
              </a:spcAft>
            </a:pP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                               В христианстве  </a:t>
            </a:r>
          </a:p>
          <a:p>
            <a:pPr marL="4763" indent="530225">
              <a:spcAft>
                <a:spcPts val="1000"/>
              </a:spcAft>
            </a:pP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                              источник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личности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					Сам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Бог. </a:t>
            </a:r>
            <a:endParaRPr lang="ru-RU" sz="3900" dirty="0" smtClean="0">
              <a:solidFill>
                <a:srgbClr val="FFFF00"/>
              </a:solidFill>
              <a:latin typeface="Constantia" pitchFamily="18" charset="0"/>
              <a:ea typeface="Times New Roman"/>
              <a:cs typeface="Times New Roman"/>
            </a:endParaRPr>
          </a:p>
          <a:p>
            <a:pPr marL="4763" indent="530225">
              <a:spcAft>
                <a:spcPts val="1000"/>
              </a:spcAft>
            </a:pP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Здесь личность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не </a:t>
            </a:r>
            <a:r>
              <a:rPr lang="ru-RU" sz="3900" dirty="0" err="1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тварная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сущность,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как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Душа. </a:t>
            </a:r>
            <a:endParaRPr lang="ru-RU" sz="3900" dirty="0" smtClean="0">
              <a:solidFill>
                <a:srgbClr val="FFFF00"/>
              </a:solidFill>
              <a:latin typeface="Constantia" pitchFamily="18" charset="0"/>
              <a:ea typeface="Times New Roman"/>
              <a:cs typeface="Times New Roman"/>
            </a:endParaRPr>
          </a:p>
          <a:p>
            <a:pPr marL="4763" indent="530225">
              <a:spcAft>
                <a:spcPts val="1000"/>
              </a:spcAft>
            </a:pP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Личность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–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дар,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образ жизни,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протекающий по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Образу и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Подобию. </a:t>
            </a:r>
          </a:p>
          <a:p>
            <a:pPr marL="4763" indent="530225">
              <a:spcAft>
                <a:spcPts val="1000"/>
              </a:spcAft>
            </a:pP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Образ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и Подобие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очень         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сложны, потому так и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сложен    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разговор </a:t>
            </a:r>
            <a:r>
              <a:rPr lang="ru-RU" sz="3900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о личности</a:t>
            </a:r>
            <a:r>
              <a:rPr lang="ru-RU" sz="3900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.</a:t>
            </a:r>
            <a:endParaRPr lang="ru-RU" sz="3900" dirty="0">
              <a:solidFill>
                <a:srgbClr val="FFFF00"/>
              </a:solidFill>
              <a:effectLst/>
              <a:latin typeface="Constanti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610706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Pictures\открытки\Религия\Иисус Христос\И Х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82892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4624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	Человек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обретает свою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		личность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в Боге, где он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		познает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свой первообраз в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	личность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Христа. 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marL="4763" indent="530225"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	</a:t>
            </a:r>
          </a:p>
          <a:p>
            <a:pPr marL="4763" indent="530225"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Поэтому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она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					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Христоцентрична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, т.к. стоит на природе и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ипостаси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Христа.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indent="534988"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</a:t>
            </a:r>
          </a:p>
          <a:p>
            <a:pPr indent="534988"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Когда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мы говорим о личность, мы должны иметь ввиду ее тайну.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93771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Pictures\открытки\Космос звезды\звезды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" y="2921429"/>
            <a:ext cx="4480854" cy="29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34924" y="116632"/>
            <a:ext cx="910907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Constantia" pitchFamily="18" charset="0"/>
              </a:rPr>
              <a:t>	</a:t>
            </a:r>
            <a:r>
              <a:rPr lang="ru-RU" sz="3400" dirty="0" smtClean="0">
                <a:solidFill>
                  <a:srgbClr val="FFFF00"/>
                </a:solidFill>
                <a:latin typeface="Constantia" pitchFamily="18" charset="0"/>
              </a:rPr>
              <a:t>Если </a:t>
            </a:r>
            <a:r>
              <a:rPr lang="ru-RU" sz="3400" dirty="0">
                <a:solidFill>
                  <a:srgbClr val="FFFF00"/>
                </a:solidFill>
                <a:latin typeface="Constantia" pitchFamily="18" charset="0"/>
              </a:rPr>
              <a:t>современная наука </a:t>
            </a:r>
            <a:r>
              <a:rPr lang="ru-RU" sz="3400" dirty="0" smtClean="0">
                <a:solidFill>
                  <a:srgbClr val="FFFF00"/>
                </a:solidFill>
                <a:latin typeface="Constantia" pitchFamily="18" charset="0"/>
              </a:rPr>
              <a:t>ориентирована </a:t>
            </a:r>
            <a:r>
              <a:rPr lang="ru-RU" sz="3400" dirty="0">
                <a:solidFill>
                  <a:srgbClr val="FFFF00"/>
                </a:solidFill>
                <a:latin typeface="Constantia" pitchFamily="18" charset="0"/>
              </a:rPr>
              <a:t>на исследования </a:t>
            </a:r>
            <a:r>
              <a:rPr lang="ru-RU" sz="3400" dirty="0" smtClean="0">
                <a:solidFill>
                  <a:srgbClr val="FFFF00"/>
                </a:solidFill>
                <a:latin typeface="Constantia" pitchFamily="18" charset="0"/>
              </a:rPr>
              <a:t>единичного</a:t>
            </a:r>
            <a:r>
              <a:rPr lang="ru-RU" sz="3400" dirty="0">
                <a:solidFill>
                  <a:srgbClr val="FFFF00"/>
                </a:solidFill>
                <a:latin typeface="Constantia" pitchFamily="18" charset="0"/>
              </a:rPr>
              <a:t>, то </a:t>
            </a:r>
            <a:r>
              <a:rPr lang="ru-RU" sz="3400" dirty="0" smtClean="0">
                <a:solidFill>
                  <a:srgbClr val="FFFF00"/>
                </a:solidFill>
                <a:latin typeface="Constantia" pitchFamily="18" charset="0"/>
              </a:rPr>
              <a:t>духовная методология ориентирована </a:t>
            </a:r>
            <a:r>
              <a:rPr lang="ru-RU" sz="3400" dirty="0">
                <a:solidFill>
                  <a:srgbClr val="FFFF00"/>
                </a:solidFill>
                <a:latin typeface="Constantia" pitchFamily="18" charset="0"/>
              </a:rPr>
              <a:t>на исследование связей с единым</a:t>
            </a:r>
            <a:r>
              <a:rPr lang="ru-RU" sz="3400" dirty="0" smtClean="0">
                <a:solidFill>
                  <a:srgbClr val="FFFF00"/>
                </a:solidFill>
                <a:latin typeface="Constantia" pitchFamily="18" charset="0"/>
              </a:rPr>
              <a:t>.</a:t>
            </a:r>
          </a:p>
          <a:p>
            <a:endParaRPr lang="ru-RU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endParaRPr lang="ru-RU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endParaRPr lang="ru-RU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endParaRPr lang="ru-RU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ru-RU" sz="3600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4099" name="Picture 3" descr="C:\Users\Дом\Pictures\открытки\Дети\x_7db7c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14945"/>
            <a:ext cx="2934335" cy="293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 bwMode="auto">
          <a:xfrm>
            <a:off x="4661469" y="3933056"/>
            <a:ext cx="1350691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smtClean="0">
              <a:ln>
                <a:noFill/>
              </a:ln>
              <a:solidFill>
                <a:srgbClr val="00B0F0"/>
              </a:solidFill>
              <a:effectLst/>
              <a:latin typeface="Arial" charset="0"/>
            </a:endParaRPr>
          </a:p>
        </p:txBody>
      </p:sp>
      <p:sp>
        <p:nvSpPr>
          <p:cNvPr id="4" name="Стрелка влево 3"/>
          <p:cNvSpPr/>
          <p:nvPr/>
        </p:nvSpPr>
        <p:spPr bwMode="auto">
          <a:xfrm>
            <a:off x="4588358" y="4653136"/>
            <a:ext cx="1351794" cy="21602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59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ownloads\человек задумчивость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92392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624"/>
            <a:ext cx="9144000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400050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ЛИЧНОСТЬ непостижима </a:t>
            </a:r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для другого человека, </a:t>
            </a:r>
            <a:r>
              <a:rPr lang="ru-RU" b="1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но постижима для самого </a:t>
            </a:r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себя</a:t>
            </a:r>
            <a:r>
              <a:rPr lang="ru-RU" b="1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.</a:t>
            </a:r>
            <a:endParaRPr lang="ru-RU" dirty="0" smtClean="0">
              <a:solidFill>
                <a:srgbClr val="FFFF00"/>
              </a:solidFill>
              <a:latin typeface="Constantia" pitchFamily="18" charset="0"/>
              <a:ea typeface="Times New Roman"/>
              <a:cs typeface="Times New Roman"/>
            </a:endParaRPr>
          </a:p>
          <a:p>
            <a:pPr marL="228600" indent="40005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т.е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. личность открывает саму себя не во внешнем мире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,                             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а во внутреннем. </a:t>
            </a:r>
            <a:endParaRPr lang="ru-RU" sz="3200" dirty="0">
              <a:solidFill>
                <a:srgbClr val="FFFF00"/>
              </a:solidFill>
              <a:effectLst/>
              <a:latin typeface="Constanti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25876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 bwMode="auto">
          <a:xfrm>
            <a:off x="2116138" y="981075"/>
            <a:ext cx="4256087" cy="4479925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>
              <a:solidFill>
                <a:srgbClr val="6352B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 bwMode="auto">
          <a:xfrm>
            <a:off x="2557463" y="1628775"/>
            <a:ext cx="3527425" cy="3594100"/>
          </a:xfrm>
          <a:prstGeom prst="triangle">
            <a:avLst>
              <a:gd name="adj" fmla="val 48962"/>
            </a:avLst>
          </a:prstGeom>
          <a:solidFill>
            <a:schemeClr val="accent5">
              <a:lumMod val="40000"/>
              <a:lumOff val="60000"/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вера</a:t>
            </a: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свобода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совесть</a:t>
            </a:r>
          </a:p>
          <a:p>
            <a:pPr>
              <a:defRPr/>
            </a:pP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endParaRPr lang="ru-RU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-36513" y="5300663"/>
            <a:ext cx="91805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Идеал</a:t>
            </a:r>
          </a:p>
          <a:p>
            <a:pPr>
              <a:defRPr/>
            </a:pPr>
            <a:r>
              <a:rPr lang="ru-RU" sz="2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smtClean="0">
                <a:solidFill>
                  <a:srgbClr val="DE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00" dirty="0">
              <a:solidFill>
                <a:srgbClr val="006E6B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sz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Знание + понимание +</a:t>
            </a:r>
            <a:r>
              <a:rPr lang="ru-RU" sz="2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вера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205829" name="Прямоугольник 4"/>
          <p:cNvSpPr>
            <a:spLocks noChangeArrowheads="1"/>
          </p:cNvSpPr>
          <p:nvPr/>
        </p:nvSpPr>
        <p:spPr bwMode="auto">
          <a:xfrm rot="3723392">
            <a:off x="3825875" y="2897188"/>
            <a:ext cx="366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преображение</a:t>
            </a:r>
          </a:p>
        </p:txBody>
      </p:sp>
      <p:sp>
        <p:nvSpPr>
          <p:cNvPr id="205830" name="Прямоугольник 6"/>
          <p:cNvSpPr>
            <a:spLocks noChangeArrowheads="1"/>
          </p:cNvSpPr>
          <p:nvPr/>
        </p:nvSpPr>
        <p:spPr bwMode="auto">
          <a:xfrm rot="-3847802">
            <a:off x="1838325" y="2897188"/>
            <a:ext cx="1844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истина</a:t>
            </a:r>
          </a:p>
        </p:txBody>
      </p:sp>
      <p:sp>
        <p:nvSpPr>
          <p:cNvPr id="12" name="Выноска со стрелкой вправо 11"/>
          <p:cNvSpPr/>
          <p:nvPr/>
        </p:nvSpPr>
        <p:spPr bwMode="auto">
          <a:xfrm>
            <a:off x="190500" y="4869160"/>
            <a:ext cx="1860550" cy="10128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794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sz="2600" dirty="0">
                <a:solidFill>
                  <a:srgbClr val="00808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картина   мира</a:t>
            </a:r>
          </a:p>
        </p:txBody>
      </p:sp>
      <p:sp>
        <p:nvSpPr>
          <p:cNvPr id="13" name="Выноска со стрелкой влево 12"/>
          <p:cNvSpPr/>
          <p:nvPr/>
        </p:nvSpPr>
        <p:spPr bwMode="auto">
          <a:xfrm>
            <a:off x="6480175" y="4797152"/>
            <a:ext cx="2339975" cy="114935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984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sz="2600" dirty="0">
                <a:solidFill>
                  <a:srgbClr val="00808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система    ценностей</a:t>
            </a:r>
          </a:p>
        </p:txBody>
      </p:sp>
      <p:sp>
        <p:nvSpPr>
          <p:cNvPr id="14" name="Выноска со стрелкой вниз 13"/>
          <p:cNvSpPr/>
          <p:nvPr/>
        </p:nvSpPr>
        <p:spPr bwMode="auto">
          <a:xfrm>
            <a:off x="2916733" y="115888"/>
            <a:ext cx="2519363" cy="865187"/>
          </a:xfrm>
          <a:prstGeom prst="downArrowCallout">
            <a:avLst>
              <a:gd name="adj1" fmla="val 25000"/>
              <a:gd name="adj2" fmla="val 27122"/>
              <a:gd name="adj3" fmla="val 25000"/>
              <a:gd name="adj4" fmla="val 6497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sz="2800" dirty="0">
                <a:solidFill>
                  <a:srgbClr val="33CCC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мировоззрение</a:t>
            </a:r>
          </a:p>
        </p:txBody>
      </p:sp>
      <p:sp>
        <p:nvSpPr>
          <p:cNvPr id="205834" name="Равнобедренный треугольник 3"/>
          <p:cNvSpPr>
            <a:spLocks noChangeArrowheads="1"/>
          </p:cNvSpPr>
          <p:nvPr/>
        </p:nvSpPr>
        <p:spPr bwMode="auto">
          <a:xfrm>
            <a:off x="3121025" y="2781300"/>
            <a:ext cx="2243138" cy="1824038"/>
          </a:xfrm>
          <a:prstGeom prst="triangle">
            <a:avLst>
              <a:gd name="adj" fmla="val 51856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845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410368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706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40005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Для 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этого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нужно откровенно 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спросить себя: </a:t>
            </a:r>
            <a:endParaRPr lang="ru-RU" dirty="0" smtClean="0">
              <a:solidFill>
                <a:srgbClr val="FFC000"/>
              </a:solidFill>
              <a:latin typeface="Constantia" pitchFamily="18" charset="0"/>
              <a:ea typeface="Times New Roman"/>
              <a:cs typeface="Times New Roman"/>
            </a:endParaRPr>
          </a:p>
          <a:p>
            <a:pPr marL="228600" indent="40005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«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А существую ли я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?»,</a:t>
            </a:r>
          </a:p>
          <a:p>
            <a:pPr marL="62865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«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Нужен ли я здесь?», 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   «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Соответствую 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ли</a:t>
            </a:r>
          </a:p>
          <a:p>
            <a:pPr marL="62865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я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своему назначению»? </a:t>
            </a:r>
            <a:endParaRPr lang="ru-RU" dirty="0" smtClean="0">
              <a:solidFill>
                <a:srgbClr val="FFFF00"/>
              </a:solidFill>
              <a:latin typeface="Constantia" pitchFamily="18" charset="0"/>
              <a:ea typeface="Times New Roman"/>
              <a:cs typeface="Times New Roman"/>
            </a:endParaRPr>
          </a:p>
          <a:p>
            <a:pPr marL="228600" indent="400050">
              <a:lnSpc>
                <a:spcPct val="150000"/>
              </a:lnSpc>
              <a:spcAft>
                <a:spcPts val="1000"/>
              </a:spcAft>
            </a:pPr>
            <a:endParaRPr lang="ru-RU" dirty="0" smtClean="0">
              <a:solidFill>
                <a:srgbClr val="FFFF00"/>
              </a:solidFill>
              <a:latin typeface="Constanti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128728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20980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Такой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вопрос часто задает себе человек, находящийся в кризисе. </a:t>
            </a:r>
            <a:endParaRPr lang="ru-RU" sz="3200" dirty="0">
              <a:solidFill>
                <a:srgbClr val="FFFF00"/>
              </a:solidFill>
              <a:effectLst/>
              <a:latin typeface="Constantia" pitchFamily="18" charset="0"/>
              <a:ea typeface="Times New Roman"/>
              <a:cs typeface="Times New Roman"/>
            </a:endParaRPr>
          </a:p>
        </p:txBody>
      </p:sp>
      <p:pic>
        <p:nvPicPr>
          <p:cNvPr id="11266" name="Picture 2" descr="C:\Users\Дом\Pictures\открытки\Человек\человек кризи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18" y="3551634"/>
            <a:ext cx="280136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ом\Pictures\открытки\Человек\человек кризис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60762"/>
            <a:ext cx="3533121" cy="311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Дом\Pictures\открытки\Человек\человек кризис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49" y="2780928"/>
            <a:ext cx="292576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7119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3600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Опасное развитие события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5508104" cy="4530725"/>
          </a:xfrm>
        </p:spPr>
        <p:txBody>
          <a:bodyPr/>
          <a:lstStyle/>
          <a:p>
            <a:pPr marL="6858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Далее человек 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может</a:t>
            </a:r>
          </a:p>
          <a:p>
            <a:pPr marL="228600" indent="0">
              <a:spcAft>
                <a:spcPts val="1000"/>
              </a:spcAft>
              <a:buNone/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    спросить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себя: «Достоин</a:t>
            </a:r>
          </a:p>
          <a:p>
            <a:pPr marL="228600" indent="0">
              <a:spcAft>
                <a:spcPts val="1000"/>
              </a:spcAft>
              <a:buNone/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     ли 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я  жизни»? </a:t>
            </a:r>
            <a:endParaRPr lang="ru-RU" dirty="0" smtClean="0">
              <a:solidFill>
                <a:srgbClr val="FFFF00"/>
              </a:solidFill>
              <a:latin typeface="Constantia" pitchFamily="18" charset="0"/>
              <a:ea typeface="Times New Roman"/>
              <a:cs typeface="Times New Roman"/>
            </a:endParaRPr>
          </a:p>
          <a:p>
            <a:pPr marL="6858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И даже может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прийти к решению: «Я не хочу жить». «Если я червь,                            тварь  никчемная,                            зачем  мне  жить»?</a:t>
            </a:r>
            <a:endParaRPr lang="ru-RU" dirty="0">
              <a:solidFill>
                <a:srgbClr val="FFFF00"/>
              </a:solidFill>
              <a:effectLst/>
              <a:latin typeface="Constantia" pitchFamily="18" charset="0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48" y="1875046"/>
            <a:ext cx="3328704" cy="398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63291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ownloads\человек самоотрицание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59708"/>
            <a:ext cx="3960440" cy="282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80233"/>
            <a:ext cx="9144000" cy="453457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228600" algn="ctr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Три тупика</a:t>
            </a:r>
          </a:p>
          <a:p>
            <a:pPr indent="22860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1)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Внешний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авторитет</a:t>
            </a:r>
          </a:p>
          <a:p>
            <a:pPr lvl="0">
              <a:spcAft>
                <a:spcPts val="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(тупик);</a:t>
            </a:r>
          </a:p>
          <a:p>
            <a:pPr lvl="0">
              <a:spcAft>
                <a:spcPts val="0"/>
              </a:spcAft>
            </a:pP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lvl="0">
              <a:spcAft>
                <a:spcPts val="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2) Самоутверждение</a:t>
            </a:r>
          </a:p>
          <a:p>
            <a:pPr lvl="0">
              <a:spcAft>
                <a:spcPts val="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через других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(тупик);</a:t>
            </a:r>
          </a:p>
          <a:p>
            <a:pPr lvl="0">
              <a:spcAft>
                <a:spcPts val="0"/>
              </a:spcAft>
            </a:pP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3) Самоотрицание (тупик);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</p:txBody>
      </p:sp>
      <p:pic>
        <p:nvPicPr>
          <p:cNvPr id="5123" name="Picture 3" descr="C:\Users\Дом\Downloads\человек начальн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45638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567381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3632200"/>
            <a:ext cx="26035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829050"/>
            <a:ext cx="2820988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4450"/>
            <a:ext cx="3097213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0" name="Прямоугольник 1"/>
          <p:cNvSpPr>
            <a:spLocks noChangeArrowheads="1"/>
          </p:cNvSpPr>
          <p:nvPr/>
        </p:nvSpPr>
        <p:spPr bwMode="auto">
          <a:xfrm>
            <a:off x="34925" y="44450"/>
            <a:ext cx="91090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Жертвы  суицида</a:t>
            </a:r>
          </a:p>
          <a:p>
            <a:pPr>
              <a:defRPr/>
            </a:pPr>
            <a:endParaRPr lang="ru-RU" sz="3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endParaRPr lang="ru-RU" sz="3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Выжившие 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признаются:</a:t>
            </a:r>
          </a:p>
          <a:p>
            <a:pPr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«Не  знаем  зачем жить»?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Выясняется и вторая причина:  	</a:t>
            </a: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Зачем жить,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если	человек –						      ничтожество»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50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Pictures\открытки\Религия\Иисус Христос\2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16" y="3356992"/>
            <a:ext cx="5232400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84202"/>
            <a:ext cx="9144000" cy="567334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228600">
              <a:spcAft>
                <a:spcPts val="1000"/>
              </a:spcAft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человек начинает входить в ощущение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своего мнимого ничтожества.</a:t>
            </a:r>
          </a:p>
          <a:p>
            <a:pPr indent="449580">
              <a:spcAft>
                <a:spcPts val="1000"/>
              </a:spcAft>
            </a:pP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В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поисках самоутверждения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человек начинает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искать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опору –           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«</a:t>
            </a:r>
            <a:r>
              <a:rPr lang="ru-RU" sz="3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»,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                           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медленно входит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в                                  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высокое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представление                                       о человеке и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ли входит в                   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христианство.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021786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ом\Pictures\открытки\Часы\часы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6659" r="6455" b="47486"/>
          <a:stretch/>
        </p:blipFill>
        <p:spPr bwMode="auto">
          <a:xfrm>
            <a:off x="3923928" y="3973625"/>
            <a:ext cx="3705986" cy="29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Дом\Pictures\открытки\Часы\3-9Uq6Q5IM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5846" r="11826" b="5616"/>
          <a:stretch/>
        </p:blipFill>
        <p:spPr bwMode="auto">
          <a:xfrm>
            <a:off x="6413560" y="620688"/>
            <a:ext cx="2766952" cy="38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0" name="Прямоугольник 1"/>
          <p:cNvSpPr>
            <a:spLocks noChangeArrowheads="1"/>
          </p:cNvSpPr>
          <p:nvPr/>
        </p:nvSpPr>
        <p:spPr bwMode="auto">
          <a:xfrm>
            <a:off x="34925" y="-26988"/>
            <a:ext cx="9001125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бесконечной сложности любого события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А. Эйнштейн: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«В нашем стремлении понять реальность мы подобны человеку, который хочет понять механизм закрытых часов... он может нарисовать картину механизма, но никогда не будет в состоянии сравнить свою картину с</a:t>
            </a:r>
          </a:p>
          <a:p>
            <a:pPr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реальным механизмом…».</a:t>
            </a:r>
          </a:p>
        </p:txBody>
      </p:sp>
      <p:pic>
        <p:nvPicPr>
          <p:cNvPr id="2050" name="Picture 2" descr="D:\Downloads\Открытки\СЕМЬЯ\семья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6"/>
            <a:ext cx="2952328" cy="23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315498">
            <a:off x="3088643" y="4459656"/>
            <a:ext cx="658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 rot="19211178">
            <a:off x="540226" y="4511442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4521314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1658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Pictures\открытки\Религия\x_d698cc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841142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ru-RU" sz="3600" dirty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Как связать свое ничтожество  со своим достоинством</a:t>
            </a:r>
            <a:r>
              <a:rPr lang="ru-RU" sz="3600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?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7812360" cy="5544616"/>
          </a:xfrm>
        </p:spPr>
        <p:txBody>
          <a:bodyPr/>
          <a:lstStyle/>
          <a:p>
            <a:pPr marL="8001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Гуманисты говорят о высоком достоинстве человека-труда,     творчества, мысли.</a:t>
            </a:r>
          </a:p>
          <a:p>
            <a:pPr marL="8001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Христиане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совершают это через личность. </a:t>
            </a:r>
          </a:p>
          <a:p>
            <a:pPr marL="8001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Раз 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человек создан по Образу и Подобию, он находит свое последнее убежище, не в могиле, не в нирване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,         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  <a:ea typeface="Times New Roman"/>
                <a:cs typeface="Times New Roman"/>
              </a:rPr>
              <a:t>а в Боге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.  </a:t>
            </a:r>
          </a:p>
          <a:p>
            <a:pPr marL="8001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	Следовательно, надо   уподобиться идеальной   личности, которая 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все черпает </a:t>
            </a:r>
            <a:r>
              <a:rPr lang="ru-RU" dirty="0">
                <a:solidFill>
                  <a:srgbClr val="FFFF00"/>
                </a:solidFill>
                <a:latin typeface="Constantia" pitchFamily="18" charset="0"/>
                <a:ea typeface="Times New Roman"/>
                <a:cs typeface="Times New Roman"/>
              </a:rPr>
              <a:t>из себя.</a:t>
            </a:r>
            <a:endParaRPr lang="ru-RU" dirty="0">
              <a:solidFill>
                <a:srgbClr val="FFFF00"/>
              </a:solidFill>
              <a:effectLst/>
              <a:latin typeface="Constantia" pitchFamily="18" charset="0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52767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Дом\Pictures\открытки\Религия\Иисус Христос\3Ихр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52" y="3717032"/>
            <a:ext cx="2861736" cy="30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50084"/>
            <a:ext cx="9144000" cy="69352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22860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</a:p>
          <a:p>
            <a:pPr indent="449580" algn="ctr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  <a:r>
              <a:rPr lang="ru-RU" sz="3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Спасительная цепь</a:t>
            </a:r>
            <a:endParaRPr lang="ru-RU" sz="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marL="4572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 </a:t>
            </a: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самоотношение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</a:t>
            </a:r>
            <a:endParaRPr lang="ru-RU" sz="34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жизнь в мире справедливости                            и гуманизма.</a:t>
            </a:r>
          </a:p>
          <a:p>
            <a:pPr marL="4572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– </a:t>
            </a: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самоотношение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 бытие в 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Боге</a:t>
            </a:r>
            <a:endParaRPr lang="ru-RU" sz="3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indent="449580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Это уже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фундамент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личности,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который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не 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зависит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культурных 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 социальных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отношений.</a:t>
            </a:r>
          </a:p>
        </p:txBody>
      </p:sp>
      <p:pic>
        <p:nvPicPr>
          <p:cNvPr id="5122" name="Picture 2" descr="D:\Downloads\0027-027-A.-Maslou-1908-19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2435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wnloads\0027-027-A.-Maslou-1908-19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25116" r="58139" b="20621"/>
          <a:stretch/>
        </p:blipFill>
        <p:spPr bwMode="auto">
          <a:xfrm>
            <a:off x="7292457" y="1412776"/>
            <a:ext cx="1888055" cy="21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ом\Pictures\открытки\Религия\Иисус Христос\3Их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52" y="3717032"/>
            <a:ext cx="2861736" cy="30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49848"/>
            <a:ext cx="9144000" cy="69352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22860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</a:p>
          <a:p>
            <a:pPr indent="449580" algn="ctr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  <a:r>
              <a:rPr lang="ru-RU" sz="3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Спасительная цепь</a:t>
            </a:r>
            <a:endParaRPr lang="ru-RU" sz="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marL="4572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 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самоотношение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–</a:t>
            </a:r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жизнь в мире справедливости                            и гуманизма.</a:t>
            </a:r>
          </a:p>
          <a:p>
            <a:pPr marL="4572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– </a:t>
            </a: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самоотношение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 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бытие 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в 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Боге</a:t>
            </a:r>
            <a:endParaRPr lang="ru-RU" sz="3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indent="449580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Это уже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фундамент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личности,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который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не 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зависит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культурных 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 социальных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9775243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Pictures\открытки\Война\концлаге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3867547"/>
            <a:ext cx="4572000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ом\Pictures\открытки\Наука\Ученые\Человек В. Франкл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2376264" cy="32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43071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		   	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Виктор </a:t>
            </a:r>
            <a:r>
              <a:rPr lang="ru-RU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Франкл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:  «самая  </a:t>
            </a:r>
          </a:p>
          <a:p>
            <a:pPr indent="450215">
              <a:spcAft>
                <a:spcPts val="0"/>
              </a:spcAft>
            </a:pP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              глубокая 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наша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потребность…» </a:t>
            </a:r>
          </a:p>
          <a:p>
            <a:pPr indent="450215">
              <a:spcAft>
                <a:spcPts val="0"/>
              </a:spcAft>
            </a:pPr>
            <a:endParaRPr lang="ru-RU" dirty="0">
              <a:solidFill>
                <a:srgbClr val="FFC000"/>
              </a:solidFill>
              <a:latin typeface="Times New Roman"/>
              <a:ea typeface="Times New Roman"/>
              <a:cs typeface="Times New Roman"/>
            </a:endParaRPr>
          </a:p>
          <a:p>
            <a:pPr lvl="4">
              <a:spcAft>
                <a:spcPts val="0"/>
              </a:spcAft>
            </a:pPr>
            <a:r>
              <a:rPr lang="ru-RU" sz="3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400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  - не в наслаждении (по Фрейду)        </a:t>
            </a:r>
          </a:p>
          <a:p>
            <a:pPr>
              <a:spcAft>
                <a:spcPts val="0"/>
              </a:spcAft>
            </a:pPr>
            <a:r>
              <a:rPr lang="ru-RU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sz="3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    - не в стремлении к власти (по  		               Адлеру)</a:t>
            </a:r>
          </a:p>
          <a:p>
            <a:pPr>
              <a:spcAft>
                <a:spcPts val="0"/>
              </a:spcAft>
            </a:pPr>
            <a:r>
              <a:rPr lang="ru-RU" sz="3400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	 </a:t>
            </a: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 в смысле жизни и</a:t>
            </a:r>
          </a:p>
          <a:p>
            <a:pPr>
              <a:spcAft>
                <a:spcPts val="0"/>
              </a:spcAft>
            </a:pPr>
            <a:r>
              <a:rPr lang="ru-RU" sz="3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в ее цели. </a:t>
            </a: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3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Смысл </a:t>
            </a:r>
            <a:r>
              <a:rPr lang="ru-RU" sz="34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жизни </a:t>
            </a:r>
            <a:r>
              <a:rPr lang="ru-RU" sz="3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– </a:t>
            </a:r>
          </a:p>
          <a:p>
            <a:pPr indent="450215">
              <a:spcAft>
                <a:spcPts val="0"/>
              </a:spcAft>
            </a:pPr>
            <a:r>
              <a:rPr lang="ru-RU" sz="3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больше</a:t>
            </a:r>
            <a:r>
              <a:rPr lang="ru-RU" sz="34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чем </a:t>
            </a:r>
            <a:r>
              <a:rPr lang="ru-RU" sz="3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сама</a:t>
            </a:r>
          </a:p>
          <a:p>
            <a:pPr indent="450215">
              <a:spcAft>
                <a:spcPts val="0"/>
              </a:spcAft>
            </a:pPr>
            <a:r>
              <a:rPr lang="ru-RU" sz="3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4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жизнь.</a:t>
            </a:r>
          </a:p>
        </p:txBody>
      </p:sp>
    </p:spTree>
    <p:extLst>
      <p:ext uri="{BB962C8B-B14F-4D97-AF65-F5344CB8AC3E}">
        <p14:creationId xmlns:p14="http://schemas.microsoft.com/office/powerpoint/2010/main" val="143495017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Дом\Pictures\открытки\Религия\Иисус Христос\3Ихр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52" y="3717032"/>
            <a:ext cx="2861736" cy="30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50084"/>
            <a:ext cx="9144000" cy="69352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22860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</a:p>
          <a:p>
            <a:pPr indent="449580" algn="ctr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	</a:t>
            </a:r>
            <a:r>
              <a:rPr lang="ru-RU" sz="3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Спасительная цепь</a:t>
            </a:r>
            <a:endParaRPr lang="ru-RU" sz="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marL="4572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 </a:t>
            </a: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самоотношение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</a:t>
            </a:r>
            <a:endParaRPr lang="ru-RU" sz="34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жизнь в мире справедливости                            и гуманизма.</a:t>
            </a:r>
          </a:p>
          <a:p>
            <a:pPr marL="457200" indent="-4572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Самоценность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– </a:t>
            </a:r>
            <a:r>
              <a:rPr lang="ru-RU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самоотношение</a:t>
            </a:r>
            <a:r>
              <a:rPr lang="ru-RU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 – бытие в </a:t>
            </a:r>
            <a:r>
              <a:rPr lang="ru-RU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Боге</a:t>
            </a:r>
            <a:endParaRPr lang="ru-RU" sz="3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  <a:p>
            <a:pPr indent="449580">
              <a:spcAft>
                <a:spcPts val="1000"/>
              </a:spcAft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Это уже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фундамент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личности,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который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не 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зависит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культурных </a:t>
            </a:r>
          </a:p>
          <a:p>
            <a:pPr indent="449580">
              <a:spcAft>
                <a:spcPts val="1000"/>
              </a:spcAft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 социальных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46558560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Pictures\открытки\0 РЕЛИГИЯ\xF-6NA6qQi8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6" y="2447502"/>
            <a:ext cx="2218654" cy="256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950" y="-26988"/>
            <a:ext cx="9036050" cy="2431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Спасибо за внимание</a:t>
            </a:r>
          </a:p>
          <a:p>
            <a:pPr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</a:p>
          <a:p>
            <a:pPr>
              <a:defRPr/>
            </a:pP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6387" name="Picture 3" descr="C:\Users\Дом\Pictures\открытки\Птицы\x_ed3f43b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8674" b="4478"/>
          <a:stretch/>
        </p:blipFill>
        <p:spPr bwMode="auto">
          <a:xfrm>
            <a:off x="2846167" y="2020640"/>
            <a:ext cx="4462137" cy="47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65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4584"/>
            <a:ext cx="3352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Дом\Downloads\Изречения\казин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419872" cy="32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96" y="0"/>
            <a:ext cx="2695872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177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>
            <a:fillRect/>
          </a:stretch>
        </p:blipFill>
        <p:spPr bwMode="auto">
          <a:xfrm>
            <a:off x="6084168" y="2678038"/>
            <a:ext cx="3096344" cy="1616546"/>
          </a:xfrm>
          <a:prstGeom prst="rect">
            <a:avLst/>
          </a:prstGeom>
          <a:noFill/>
          <a:ln w="9525">
            <a:solidFill>
              <a:srgbClr val="DEB05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81" name="Прямоугольник 1"/>
          <p:cNvSpPr>
            <a:spLocks noChangeArrowheads="1"/>
          </p:cNvSpPr>
          <p:nvPr/>
        </p:nvSpPr>
        <p:spPr bwMode="auto">
          <a:xfrm>
            <a:off x="0" y="21972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dirty="0" smtClean="0">
                <a:latin typeface="Constantia" pitchFamily="18" charset="0"/>
              </a:rPr>
              <a:t>Современный мир</a:t>
            </a:r>
          </a:p>
          <a:p>
            <a:r>
              <a:rPr lang="ru-RU" sz="3200" dirty="0" smtClean="0">
                <a:latin typeface="Constantia" pitchFamily="18" charset="0"/>
              </a:rPr>
              <a:t> живет своей</a:t>
            </a:r>
          </a:p>
          <a:p>
            <a:r>
              <a:rPr lang="ru-RU" sz="3200" dirty="0" smtClean="0">
                <a:latin typeface="Constantia" pitchFamily="18" charset="0"/>
              </a:rPr>
              <a:t> бездуховной и</a:t>
            </a:r>
          </a:p>
          <a:p>
            <a:r>
              <a:rPr lang="ru-RU" sz="3200" dirty="0" smtClean="0">
                <a:latin typeface="Constantia" pitchFamily="18" charset="0"/>
              </a:rPr>
              <a:t>Бессмысленной</a:t>
            </a:r>
          </a:p>
          <a:p>
            <a:r>
              <a:rPr lang="ru-RU" sz="3200" dirty="0" smtClean="0">
                <a:latin typeface="Constantia" pitchFamily="18" charset="0"/>
              </a:rPr>
              <a:t>жизнью</a:t>
            </a:r>
            <a:endParaRPr lang="ru-RU" sz="3200" dirty="0">
              <a:latin typeface="Constantia" pitchFamily="18" charset="0"/>
            </a:endParaRPr>
          </a:p>
          <a:p>
            <a:r>
              <a:rPr lang="ru-RU" sz="3200" dirty="0">
                <a:solidFill>
                  <a:srgbClr val="FFC000"/>
                </a:solidFill>
                <a:latin typeface="Constantia" pitchFamily="18" charset="0"/>
              </a:rPr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96" y="3642121"/>
            <a:ext cx="2839888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Дом\Pictures\открытки\23 февраля\бомба - копия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624"/>
            <a:ext cx="3096344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ом\Desktop\Пследнее для академии\Бандиты\бандиты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42" y="4221088"/>
            <a:ext cx="333037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44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Дом\Pictures\открытки\РЕЛИГИЯ\Экстрасенс\экстрасенс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90" y="692696"/>
            <a:ext cx="34861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ом\Pictures\открытки\РЕЛИГИЯ\Экстрасенс\экстрасенс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61259"/>
            <a:ext cx="41148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Pictures\открытки\РЕЛИГИЯ\Религия гадалка\гадалка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13248"/>
            <a:ext cx="4281036" cy="42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Pictures\открытки\РЕЛИГИЯ\Религия гадалка\гадалка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70" y="3575853"/>
            <a:ext cx="3026842" cy="33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ом\Pictures\открытки\РЕЛИГИЯ\Экстрасенс\экстрасенс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2" y="-27384"/>
            <a:ext cx="4267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624"/>
            <a:ext cx="6084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Невежество в медицине</a:t>
            </a:r>
          </a:p>
          <a:p>
            <a:r>
              <a:rPr lang="ru-RU" dirty="0" smtClean="0">
                <a:latin typeface="Constantia" pitchFamily="18" charset="0"/>
              </a:rPr>
              <a:t>(постановка диагноза)</a:t>
            </a:r>
            <a:endParaRPr lang="ru-RU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94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Дом\Downloads\Войны и битвы\снежный челове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4" y="3167211"/>
            <a:ext cx="4957564" cy="37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5524" y="-27384"/>
            <a:ext cx="6883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C000"/>
                </a:solidFill>
                <a:latin typeface="Constantia" pitchFamily="18" charset="0"/>
              </a:rPr>
              <a:t>Невежество </a:t>
            </a:r>
            <a:r>
              <a:rPr lang="ru-RU" sz="3600" dirty="0" smtClean="0">
                <a:solidFill>
                  <a:srgbClr val="FFC000"/>
                </a:solidFill>
                <a:latin typeface="Constantia" pitchFamily="18" charset="0"/>
              </a:rPr>
              <a:t>в</a:t>
            </a:r>
          </a:p>
          <a:p>
            <a:r>
              <a:rPr lang="ru-RU" sz="3600" dirty="0" smtClean="0">
                <a:solidFill>
                  <a:srgbClr val="FFC000"/>
                </a:solidFill>
                <a:latin typeface="Constantia" pitchFamily="18" charset="0"/>
              </a:rPr>
              <a:t>науке</a:t>
            </a:r>
            <a:endParaRPr lang="ru-RU" sz="3600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5123" name="Picture 3" descr="C:\Users\Дом\Downloads\Войны и битвы\снежный человек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22" y="3284984"/>
            <a:ext cx="4220190" cy="35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Дом\Downloads\Войны и битвы\астрология2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35647"/>
            <a:ext cx="4996834" cy="39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ом\Downloads\Войны и битвы\НЛ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7384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372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Дом\Pictures\открытки\Природа Пейзажи\Солнце\солнце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600400" cy="304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ом\Pictures\открытки\Природа Пейзажи\Солнце\солнце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2669"/>
            <a:ext cx="3528393" cy="302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38" name="Прямоугольник 1"/>
          <p:cNvSpPr>
            <a:spLocks noChangeArrowheads="1"/>
          </p:cNvSpPr>
          <p:nvPr/>
        </p:nvSpPr>
        <p:spPr bwMode="auto">
          <a:xfrm>
            <a:off x="0" y="-99392"/>
            <a:ext cx="9109075" cy="70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Суть восточного метода состоит в поиске в низшем отражение высшего, в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понимания 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низшего как проводника высшего. </a:t>
            </a:r>
          </a:p>
          <a:p>
            <a:pPr>
              <a:defRPr/>
            </a:pP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</a:t>
            </a:r>
            <a:endParaRPr lang="ru-RU" sz="4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endParaRPr lang="ru-RU" sz="4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Западный </a:t>
            </a:r>
            <a:r>
              <a:rPr lang="ru-R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метод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-  </a:t>
            </a:r>
            <a:r>
              <a:rPr lang="ru-R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метод психологических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аналогий</a:t>
            </a:r>
            <a:r>
              <a:rPr lang="ru-R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, </a:t>
            </a: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метод </a:t>
            </a:r>
            <a:r>
              <a:rPr lang="ru-RU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редукционнизма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(движения высшего </a:t>
            </a:r>
            <a:r>
              <a:rPr lang="ru-R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 низшему).  </a:t>
            </a:r>
          </a:p>
        </p:txBody>
      </p:sp>
    </p:spTree>
    <p:extLst>
      <p:ext uri="{BB962C8B-B14F-4D97-AF65-F5344CB8AC3E}">
        <p14:creationId xmlns:p14="http://schemas.microsoft.com/office/powerpoint/2010/main" val="1991923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3" descr="C:\Users\Дом\Pictures\открытки\Религия\Католики\Фома Аквин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0"/>
            <a:ext cx="226853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07950" y="22225"/>
            <a:ext cx="86407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</a:t>
            </a:r>
          </a:p>
          <a:p>
            <a:pPr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Уже в богословии Фомы Аквинского, возникла попытка </a:t>
            </a:r>
            <a:r>
              <a:rPr lang="ru-RU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доказательства высшего с</a:t>
            </a:r>
          </a:p>
          <a:p>
            <a:pPr>
              <a:defRPr/>
            </a:pPr>
            <a:r>
              <a:rPr lang="ru-RU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помощью низшего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 </a:t>
            </a:r>
          </a:p>
          <a:p>
            <a:pPr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Это значит, сводить человека к зверю с компьютером в голове.</a:t>
            </a:r>
          </a:p>
          <a:p>
            <a:pPr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Любовь - к либидо, жертву к инстинкту, совесть к неврозу…</a:t>
            </a:r>
          </a:p>
          <a:p>
            <a:pPr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Жизнь этот метод сводит к химии и физике.	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93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196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	Либералы </a:t>
            </a:r>
            <a:r>
              <a:rPr lang="ru-RU" dirty="0">
                <a:solidFill>
                  <a:srgbClr val="FFFF00"/>
                </a:solidFill>
                <a:latin typeface="Constantia" panose="02030602050306030303" pitchFamily="18" charset="0"/>
              </a:rPr>
              <a:t>имеют свое </a:t>
            </a:r>
            <a:r>
              <a:rPr lang="ru-RU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мировоззрение и систему ценностей</a:t>
            </a:r>
            <a:r>
              <a:rPr lang="en-US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.</a:t>
            </a:r>
            <a:endParaRPr lang="ru-RU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r>
              <a:rPr lang="ru-RU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	Они </a:t>
            </a:r>
            <a:r>
              <a:rPr lang="ru-RU" dirty="0">
                <a:solidFill>
                  <a:srgbClr val="FFFF00"/>
                </a:solidFill>
                <a:latin typeface="Constantia" panose="02030602050306030303" pitchFamily="18" charset="0"/>
              </a:rPr>
              <a:t>считают, что </a:t>
            </a:r>
            <a:r>
              <a:rPr lang="ru-RU" dirty="0" smtClean="0">
                <a:latin typeface="Constantia" panose="02030602050306030303" pitchFamily="18" charset="0"/>
              </a:rPr>
              <a:t>высшей </a:t>
            </a:r>
            <a:r>
              <a:rPr lang="ru-RU" sz="3400" dirty="0" smtClean="0">
                <a:latin typeface="Constantia" panose="02030602050306030303" pitchFamily="18" charset="0"/>
              </a:rPr>
              <a:t>ценностью</a:t>
            </a:r>
            <a:r>
              <a:rPr lang="ru-RU" dirty="0" smtClean="0">
                <a:latin typeface="Constantia" panose="02030602050306030303" pitchFamily="18" charset="0"/>
              </a:rPr>
              <a:t> является индивид, лишенный всех форм коллективной идентичности.</a:t>
            </a:r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0065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Что это за идентичность? </a:t>
            </a:r>
            <a:endParaRPr lang="ru-RU" sz="3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Расовая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идентичность, которой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они 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противопоставляют </a:t>
            </a:r>
            <a:r>
              <a:rPr lang="ru-RU" sz="3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антирасизм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Национальная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идентичность –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которой 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противопоставляется космополитизм.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Религиозная –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которой противопоставляется  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антиклерикализм.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Гендерная идентичность…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нельзя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быть     </a:t>
            </a:r>
          </a:p>
          <a:p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мужчиной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или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женщиной,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т.к. это </a:t>
            </a:r>
            <a:r>
              <a:rPr lang="ru-RU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этногрупповая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идентичность.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Пол нужно выбирать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самому. И последнее - </a:t>
            </a:r>
            <a:r>
              <a:rPr lang="ru-RU" sz="3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трансгуманизм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…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670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Что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значит, </a:t>
            </a:r>
            <a:r>
              <a:rPr lang="ru-RU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трансгуманизм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последнее - </a:t>
            </a:r>
            <a:r>
              <a:rPr lang="ru-RU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трансгуманизм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Трансгумани́зм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(от лат. </a:t>
            </a:r>
            <a:r>
              <a:rPr lang="ru-RU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trans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 — сквозь, 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через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за; лат.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homo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 — человек) 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sz="320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hlinkClick r:id="rId3" tooltip="Рационализм (философия)"/>
            </a:endParaRPr>
          </a:p>
          <a:p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Рационалистическое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мировоззрение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основанное на осмыслении достижений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науки. Признает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возможность и желательность фундаментальных изменений в положении человека с помощью передовых технологий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для ликвидации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страдания, старение и </a:t>
            </a:r>
            <a:r>
              <a:rPr lang="ru-RU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смерти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 также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для усиления физических, </a:t>
            </a:r>
            <a:r>
              <a:rPr lang="ru-RU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hlinkClick r:id="rId4" tooltip="Постчеловек"/>
              </a:rPr>
              <a:t>умственных </a:t>
            </a:r>
            <a:r>
              <a:rPr lang="ru-RU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hlinkClick r:id="rId4" tooltip="Постчеловек"/>
              </a:rPr>
              <a:t>и </a:t>
            </a:r>
            <a:r>
              <a:rPr lang="ru-RU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hlinkClick r:id="rId4" tooltip="Постчеловек"/>
              </a:rPr>
              <a:t>психологических возможности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797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/>
          <a:lstStyle/>
          <a:p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Три особенности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" y="764704"/>
            <a:ext cx="4495800" cy="58772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400" dirty="0">
                <a:solidFill>
                  <a:srgbClr val="FFFF00"/>
                </a:solidFill>
                <a:latin typeface="Constantia" pitchFamily="18" charset="0"/>
              </a:rPr>
              <a:t>1.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Без ценности и нравственности нет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человека</a:t>
            </a: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0" indent="0">
              <a:buNone/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2. Человек принципиально не равен сам себе…</a:t>
            </a:r>
          </a:p>
          <a:p>
            <a:pPr marL="0" indent="0">
              <a:buNone/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3. Без цели полноценное существование  человека невозможно!</a:t>
            </a:r>
          </a:p>
          <a:p>
            <a:endParaRPr lang="ru-RU" dirty="0"/>
          </a:p>
        </p:txBody>
      </p:sp>
      <p:pic>
        <p:nvPicPr>
          <p:cNvPr id="1026" name="Picture 2" descr="D:\Downloads\Открытки\00ЧЕЛОВЕК Люди\глаза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764704"/>
            <a:ext cx="4038600" cy="273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wnloads\Открытки\00ЧЕЛОВЕК Люди\DGPUNX4aW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72" y="3717032"/>
            <a:ext cx="39368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7837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Открытки\0Человек\Сверх человек\сверхчелове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" y="3194000"/>
            <a:ext cx="37528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wnloads\Открытки\0Человек\Сверх человек\сверхчелове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19" y="3360762"/>
            <a:ext cx="4603485" cy="34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wnloads\Открытки\0Человек\Сверх человек\сверхчеловек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83" y="908720"/>
            <a:ext cx="3705121" cy="231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7129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Cовременный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либерализм создает сверхчеловека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30591040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r>
              <a:rPr lang="ru-RU" sz="3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Трансгумани́зм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—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считает,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что человек не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последнее звено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эволюции, а значит,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может</a:t>
            </a: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совершенствоваться до бесконечности </a:t>
            </a:r>
            <a:endParaRPr lang="ru-RU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	</a:t>
            </a:r>
          </a:p>
        </p:txBody>
      </p:sp>
      <p:pic>
        <p:nvPicPr>
          <p:cNvPr id="2051" name="Picture 3" descr="C:\Users\Povilion\Pictures\i_bf9c6060193b1722abf4df581b7d18ef-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/>
          <a:stretch/>
        </p:blipFill>
        <p:spPr bwMode="auto">
          <a:xfrm>
            <a:off x="-5639" y="2636912"/>
            <a:ext cx="3281495" cy="420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ovilion\Pictures\1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267744" y="1772816"/>
            <a:ext cx="609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ovilion\Pictures\s3img_55546277_25655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7162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/>
          <p:nvPr/>
        </p:nvSpPr>
        <p:spPr bwMode="auto">
          <a:xfrm>
            <a:off x="1619672" y="764704"/>
            <a:ext cx="5256584" cy="5688632"/>
          </a:xfrm>
          <a:prstGeom prst="triangle">
            <a:avLst/>
          </a:prstGeom>
          <a:solidFill>
            <a:schemeClr val="accent4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8864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	</a:t>
            </a:r>
            <a:endParaRPr lang="ru-RU" dirty="0" smtClean="0">
              <a:solidFill>
                <a:srgbClr val="E2EFC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  <a:endParaRPr 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</a:t>
            </a:r>
            <a:r>
              <a:rPr lang="ru-RU" dirty="0" smtClean="0">
                <a:solidFill>
                  <a:srgbClr val="E2EFC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Наука</a:t>
            </a:r>
            <a:endParaRPr lang="ru-RU" dirty="0">
              <a:solidFill>
                <a:srgbClr val="6352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dirty="0" smtClean="0">
                <a:solidFill>
                  <a:srgbClr val="6352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Культура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Образование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8640"/>
            <a:ext cx="80283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FFFFF"/>
                </a:solidFill>
                <a:latin typeface="Constantia" pitchFamily="18" charset="0"/>
              </a:rPr>
              <a:t> </a:t>
            </a:r>
            <a:r>
              <a:rPr lang="ru-RU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Коммунизм</a:t>
            </a:r>
            <a:r>
              <a:rPr lang="ru-RU" sz="3000" dirty="0">
                <a:solidFill>
                  <a:srgbClr val="00B0F0"/>
                </a:solidFill>
                <a:latin typeface="Constantia" pitchFamily="18" charset="0"/>
              </a:rPr>
              <a:t> </a:t>
            </a:r>
            <a:r>
              <a:rPr lang="ru-RU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как</a:t>
            </a:r>
            <a:r>
              <a:rPr lang="ru-RU" sz="3000" dirty="0">
                <a:solidFill>
                  <a:srgbClr val="00B0F0"/>
                </a:solidFill>
                <a:latin typeface="Constantia" pitchFamily="18" charset="0"/>
              </a:rPr>
              <a:t> </a:t>
            </a:r>
            <a:r>
              <a:rPr lang="ru-RU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истинная</a:t>
            </a:r>
            <a:r>
              <a:rPr lang="ru-RU" sz="3000" dirty="0">
                <a:solidFill>
                  <a:srgbClr val="00B0F0"/>
                </a:solidFill>
                <a:latin typeface="Constantia" pitchFamily="18" charset="0"/>
              </a:rPr>
              <a:t> </a:t>
            </a:r>
            <a:r>
              <a:rPr lang="ru-RU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справедливость</a:t>
            </a:r>
          </a:p>
        </p:txBody>
      </p:sp>
      <p:sp>
        <p:nvSpPr>
          <p:cNvPr id="6" name="Багетная рамка 5"/>
          <p:cNvSpPr/>
          <p:nvPr/>
        </p:nvSpPr>
        <p:spPr bwMode="auto">
          <a:xfrm>
            <a:off x="1547664" y="5661248"/>
            <a:ext cx="5328592" cy="720080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Марксз</a:t>
            </a:r>
            <a:r>
              <a:rPr lang="ru-RU" dirty="0" err="1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</a:t>
            </a:r>
            <a:r>
              <a:rPr lang="ru-RU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</a:t>
            </a:r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-Ленинизм</a:t>
            </a:r>
            <a:endParaRPr lang="ru-RU" dirty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98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/>
          <p:nvPr/>
        </p:nvSpPr>
        <p:spPr bwMode="auto">
          <a:xfrm>
            <a:off x="1619672" y="764704"/>
            <a:ext cx="5256584" cy="5688632"/>
          </a:xfrm>
          <a:prstGeom prst="triangle">
            <a:avLst/>
          </a:prstGeom>
          <a:solidFill>
            <a:schemeClr val="accent4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00362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	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       </a:t>
            </a:r>
            <a:r>
              <a:rPr lang="ru-RU" dirty="0" smtClean="0">
                <a:solidFill>
                  <a:srgbClr val="E2EFC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Наука</a:t>
            </a:r>
            <a:endParaRPr lang="ru-RU" dirty="0">
              <a:solidFill>
                <a:srgbClr val="6352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</a:t>
            </a:r>
            <a:r>
              <a:rPr lang="ru-RU" dirty="0" smtClean="0">
                <a:solidFill>
                  <a:srgbClr val="6352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Культура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         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Образование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33817"/>
            <a:ext cx="60785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FFFFF"/>
                </a:solidFill>
              </a:rPr>
              <a:t> 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Багетная рамка 5"/>
          <p:cNvSpPr/>
          <p:nvPr/>
        </p:nvSpPr>
        <p:spPr bwMode="auto">
          <a:xfrm>
            <a:off x="1691680" y="5805264"/>
            <a:ext cx="5040560" cy="720080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    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МЕТАФИЗИКА</a:t>
            </a:r>
          </a:p>
        </p:txBody>
      </p:sp>
      <p:sp>
        <p:nvSpPr>
          <p:cNvPr id="5" name="Блок-схема: сопоставление 4"/>
          <p:cNvSpPr/>
          <p:nvPr/>
        </p:nvSpPr>
        <p:spPr bwMode="auto">
          <a:xfrm rot="5400000">
            <a:off x="4066543" y="57781"/>
            <a:ext cx="324036" cy="720660"/>
          </a:xfrm>
          <a:prstGeom prst="flowChartCollat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18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ом\Pictures\открытки\Дети\Ц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56985" cy="47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2403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vilion\Documents\kol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16633" r="5869"/>
          <a:stretch/>
        </p:blipFill>
        <p:spPr bwMode="auto">
          <a:xfrm>
            <a:off x="4089140" y="980728"/>
            <a:ext cx="5091372" cy="38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4" name="Прямоугольник 1"/>
          <p:cNvSpPr>
            <a:spLocks noChangeArrowheads="1"/>
          </p:cNvSpPr>
          <p:nvPr/>
        </p:nvSpPr>
        <p:spPr bwMode="auto">
          <a:xfrm>
            <a:off x="0" y="-9972"/>
            <a:ext cx="9036050" cy="69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Главный 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вопрос</a:t>
            </a:r>
          </a:p>
          <a:p>
            <a:pPr marL="571500" indent="-5715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кто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я? </a:t>
            </a:r>
            <a:endParaRPr lang="ru-RU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marL="571500" indent="-5715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зачем существую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?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</a:p>
          <a:p>
            <a:pPr marL="571500" indent="-5715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что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ждет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впереди?</a:t>
            </a: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Но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человек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ставит</a:t>
            </a: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вопрос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иначе: </a:t>
            </a:r>
            <a:r>
              <a:rPr lang="ru-RU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кто мы? 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Призрак решения всех проблем маячит в 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толпе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,</a:t>
            </a:r>
            <a:r>
              <a:rPr lang="ru-RU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а не в себе.</a:t>
            </a:r>
          </a:p>
          <a:p>
            <a:pPr>
              <a:defRPr/>
            </a:pPr>
            <a:endParaRPr lang="ru-RU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71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152" cy="686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250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Лучи">
  <a:themeElements>
    <a:clrScheme name="Лучи 4">
      <a:dk1>
        <a:srgbClr val="006E6B"/>
      </a:dk1>
      <a:lt1>
        <a:srgbClr val="FFFFFF"/>
      </a:lt1>
      <a:dk2>
        <a:srgbClr val="008080"/>
      </a:dk2>
      <a:lt2>
        <a:srgbClr val="E2EFCD"/>
      </a:lt2>
      <a:accent1>
        <a:srgbClr val="33CCCC"/>
      </a:accent1>
      <a:accent2>
        <a:srgbClr val="6352B8"/>
      </a:accent2>
      <a:accent3>
        <a:srgbClr val="AAC0C0"/>
      </a:accent3>
      <a:accent4>
        <a:srgbClr val="DADADA"/>
      </a:accent4>
      <a:accent5>
        <a:srgbClr val="ADE2E2"/>
      </a:accent5>
      <a:accent6>
        <a:srgbClr val="5949A6"/>
      </a:accent6>
      <a:hlink>
        <a:srgbClr val="CCFFFF"/>
      </a:hlink>
      <a:folHlink>
        <a:srgbClr val="99CCFF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Лучи">
  <a:themeElements>
    <a:clrScheme name="Лучи 4">
      <a:dk1>
        <a:srgbClr val="006E6B"/>
      </a:dk1>
      <a:lt1>
        <a:srgbClr val="FFFFFF"/>
      </a:lt1>
      <a:dk2>
        <a:srgbClr val="008080"/>
      </a:dk2>
      <a:lt2>
        <a:srgbClr val="E2EFCD"/>
      </a:lt2>
      <a:accent1>
        <a:srgbClr val="33CCCC"/>
      </a:accent1>
      <a:accent2>
        <a:srgbClr val="6352B8"/>
      </a:accent2>
      <a:accent3>
        <a:srgbClr val="AAC0C0"/>
      </a:accent3>
      <a:accent4>
        <a:srgbClr val="DADADA"/>
      </a:accent4>
      <a:accent5>
        <a:srgbClr val="ADE2E2"/>
      </a:accent5>
      <a:accent6>
        <a:srgbClr val="5949A6"/>
      </a:accent6>
      <a:hlink>
        <a:srgbClr val="CCFFFF"/>
      </a:hlink>
      <a:folHlink>
        <a:srgbClr val="99CCFF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22750</TotalTime>
  <Words>737</Words>
  <Application>Microsoft Office PowerPoint</Application>
  <PresentationFormat>Экран (4:3)</PresentationFormat>
  <Paragraphs>402</Paragraphs>
  <Slides>63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1_Лучи</vt:lpstr>
      <vt:lpstr>14_Лучи</vt:lpstr>
      <vt:lpstr>    Семья и зависимое поведение    Лободин Владимир Тихонович ЛОИРО, кандидат педагогических, наук, доцент  </vt:lpstr>
      <vt:lpstr>Презентация PowerPoint</vt:lpstr>
      <vt:lpstr>Презентация PowerPoint</vt:lpstr>
      <vt:lpstr>Презентация PowerPoint</vt:lpstr>
      <vt:lpstr>Презентация PowerPoint</vt:lpstr>
      <vt:lpstr>Три особенности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Зло и зависимость</vt:lpstr>
      <vt:lpstr>Презентация PowerPoint</vt:lpstr>
      <vt:lpstr>Презентация PowerPoint</vt:lpstr>
      <vt:lpstr>Презентация PowerPoint</vt:lpstr>
      <vt:lpstr>Разные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Любовь…</vt:lpstr>
      <vt:lpstr>Презентация PowerPoint</vt:lpstr>
      <vt:lpstr>Презентация PowerPoint</vt:lpstr>
      <vt:lpstr>Презентация PowerPoint</vt:lpstr>
      <vt:lpstr>Дар любви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Опасное развитие события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связать свое ничтожество  со своим достоинством?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IRTC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лет ОПВ СПб</dc:title>
  <dc:creator>nauka</dc:creator>
  <cp:lastModifiedBy>Povilion</cp:lastModifiedBy>
  <cp:revision>2619</cp:revision>
  <dcterms:created xsi:type="dcterms:W3CDTF">2004-08-16T09:26:11Z</dcterms:created>
  <dcterms:modified xsi:type="dcterms:W3CDTF">2014-12-01T10:06:24Z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pereslavl на розовом фоне</vt:lpwstr>
  </property>
  <property fmtid="{D5CDD505-2E9C-101B-9397-08002B2CF9AE}" pid="3" name="SlideDescription">
    <vt:lpwstr> Родители Ларисы Дмитриевны –_x000d__x000d_Фаина  Павловна _x000d_и _x000d_Дмитрий Афанасьевич _x000d__x000d_Толстуновы</vt:lpwstr>
  </property>
</Properties>
</file>